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5"/>
  </p:notesMasterIdLst>
  <p:sldIdLst>
    <p:sldId id="256" r:id="rId2"/>
    <p:sldId id="257" r:id="rId3"/>
    <p:sldId id="264" r:id="rId4"/>
    <p:sldId id="294" r:id="rId5"/>
    <p:sldId id="258" r:id="rId6"/>
    <p:sldId id="269" r:id="rId7"/>
    <p:sldId id="280" r:id="rId8"/>
    <p:sldId id="266" r:id="rId9"/>
    <p:sldId id="270" r:id="rId10"/>
    <p:sldId id="263" r:id="rId11"/>
    <p:sldId id="278" r:id="rId12"/>
    <p:sldId id="265" r:id="rId13"/>
    <p:sldId id="291" r:id="rId14"/>
    <p:sldId id="292" r:id="rId15"/>
    <p:sldId id="289" r:id="rId16"/>
    <p:sldId id="290" r:id="rId17"/>
    <p:sldId id="293" r:id="rId18"/>
    <p:sldId id="305" r:id="rId19"/>
    <p:sldId id="309" r:id="rId20"/>
    <p:sldId id="306" r:id="rId21"/>
    <p:sldId id="307" r:id="rId22"/>
    <p:sldId id="304" r:id="rId23"/>
    <p:sldId id="260" r:id="rId24"/>
    <p:sldId id="301" r:id="rId25"/>
    <p:sldId id="295" r:id="rId26"/>
    <p:sldId id="297" r:id="rId27"/>
    <p:sldId id="302" r:id="rId28"/>
    <p:sldId id="303" r:id="rId29"/>
    <p:sldId id="299" r:id="rId30"/>
    <p:sldId id="300" r:id="rId31"/>
    <p:sldId id="298" r:id="rId32"/>
    <p:sldId id="261" r:id="rId33"/>
    <p:sldId id="318" r:id="rId34"/>
    <p:sldId id="310" r:id="rId35"/>
    <p:sldId id="296" r:id="rId36"/>
    <p:sldId id="317" r:id="rId37"/>
    <p:sldId id="274" r:id="rId38"/>
    <p:sldId id="272" r:id="rId39"/>
    <p:sldId id="276" r:id="rId40"/>
    <p:sldId id="271" r:id="rId41"/>
    <p:sldId id="275" r:id="rId42"/>
    <p:sldId id="277" r:id="rId43"/>
    <p:sldId id="283" r:id="rId44"/>
    <p:sldId id="281" r:id="rId45"/>
    <p:sldId id="282" r:id="rId46"/>
    <p:sldId id="284" r:id="rId47"/>
    <p:sldId id="286" r:id="rId48"/>
    <p:sldId id="285" r:id="rId49"/>
    <p:sldId id="312" r:id="rId50"/>
    <p:sldId id="313" r:id="rId51"/>
    <p:sldId id="314" r:id="rId52"/>
    <p:sldId id="315" r:id="rId53"/>
    <p:sldId id="31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6" autoAdjust="0"/>
    <p:restoredTop sz="97860" autoAdjust="0"/>
  </p:normalViewPr>
  <p:slideViewPr>
    <p:cSldViewPr snapToGrid="0">
      <p:cViewPr varScale="1">
        <p:scale>
          <a:sx n="62" d="100"/>
          <a:sy n="62" d="100"/>
        </p:scale>
        <p:origin x="-4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01DCD-F2A0-4532-A776-C22501345A54}" type="datetimeFigureOut">
              <a:rPr lang="en-US" smtClean="0"/>
              <a:t>2016-07-24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5640F-C1FD-4DAF-936E-8EFAD0EFA19F}" type="slidenum">
              <a:rPr lang="en-US" smtClean="0"/>
              <a:t>‹#›</a:t>
            </a:fld>
            <a:endParaRPr lang="en-US"/>
          </a:p>
        </p:txBody>
      </p:sp>
    </p:spTree>
    <p:extLst>
      <p:ext uri="{BB962C8B-B14F-4D97-AF65-F5344CB8AC3E}">
        <p14:creationId xmlns:p14="http://schemas.microsoft.com/office/powerpoint/2010/main" val="113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8A46B-20E6-41B6-A9C3-E0923AF777EB}" type="slidenum">
              <a:rPr lang="en-US" altLang="en-US"/>
              <a:pPr/>
              <a:t>13</a:t>
            </a:fld>
            <a:endParaRPr lang="en-US" altLang="en-US"/>
          </a:p>
        </p:txBody>
      </p:sp>
      <p:sp>
        <p:nvSpPr>
          <p:cNvPr id="144386" name="Rectangle 2"/>
          <p:cNvSpPr>
            <a:spLocks noGrp="1" noRot="1" noChangeAspect="1" noChangeArrowheads="1" noTextEdit="1"/>
          </p:cNvSpPr>
          <p:nvPr>
            <p:ph type="sldImg"/>
          </p:nvPr>
        </p:nvSpPr>
        <p:spPr>
          <a:xfrm>
            <a:off x="381000" y="685800"/>
            <a:ext cx="6096000" cy="3429000"/>
          </a:xfrm>
          <a:ln/>
        </p:spPr>
      </p:sp>
      <p:sp>
        <p:nvSpPr>
          <p:cNvPr id="144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the nouns, we see a preference</a:t>
            </a:r>
            <a:r>
              <a:rPr lang="en-US" baseline="0" dirty="0" smtClean="0"/>
              <a:t> for using Tagalog for some categories and English for others.</a:t>
            </a:r>
          </a:p>
          <a:p>
            <a:pPr marL="171450" indent="-171450">
              <a:buFont typeface="Arial" pitchFamily="34" charset="0"/>
              <a:buChar char="•"/>
            </a:pPr>
            <a:r>
              <a:rPr lang="en-US" baseline="0" dirty="0" smtClean="0"/>
              <a:t>Counting the number of times ANIMALS, TOYS and PLANTS were named, 95%-100% of the time in English</a:t>
            </a:r>
          </a:p>
          <a:p>
            <a:pPr marL="171450" indent="-171450">
              <a:buFont typeface="Arial" pitchFamily="34" charset="0"/>
              <a:buChar char="•"/>
            </a:pPr>
            <a:r>
              <a:rPr lang="en-US" baseline="0" dirty="0" smtClean="0"/>
              <a:t>CLOTHING, FOOD ITEMS and PERSONS (teacher, sister) were labeled in English 70-90% of the time</a:t>
            </a:r>
          </a:p>
          <a:p>
            <a:pPr marL="171450" indent="-171450">
              <a:buFont typeface="Arial" pitchFamily="34" charset="0"/>
              <a:buChar char="•"/>
            </a:pPr>
            <a:r>
              <a:rPr lang="en-US" baseline="0" dirty="0" smtClean="0"/>
              <a:t>On the other hand, there was a preference for using </a:t>
            </a:r>
            <a:r>
              <a:rPr lang="en-US" baseline="0" dirty="0" err="1" smtClean="0"/>
              <a:t>tagalog</a:t>
            </a:r>
            <a:r>
              <a:rPr lang="en-US" baseline="0" dirty="0" smtClean="0"/>
              <a:t> to label PLACES (</a:t>
            </a:r>
            <a:r>
              <a:rPr lang="en-US" baseline="0" dirty="0" err="1" smtClean="0"/>
              <a:t>kwarto</a:t>
            </a:r>
            <a:r>
              <a:rPr lang="en-US" baseline="0" dirty="0" smtClean="0"/>
              <a:t>, </a:t>
            </a:r>
            <a:r>
              <a:rPr lang="en-US" baseline="0" dirty="0" err="1" smtClean="0"/>
              <a:t>taas</a:t>
            </a:r>
            <a:r>
              <a:rPr lang="en-US" baseline="0" dirty="0" smtClean="0"/>
              <a:t> – which in Tagalog is noun) and BODY PARTS</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458B482-8BA8-47A1-978B-6CB0C53CD94D}" type="slidenum">
              <a:rPr lang="en-US" smtClean="0"/>
              <a:t>29</a:t>
            </a:fld>
            <a:endParaRPr lang="en-US"/>
          </a:p>
        </p:txBody>
      </p:sp>
    </p:spTree>
    <p:extLst>
      <p:ext uri="{BB962C8B-B14F-4D97-AF65-F5344CB8AC3E}">
        <p14:creationId xmlns:p14="http://schemas.microsoft.com/office/powerpoint/2010/main" val="303380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regard to verbs, on the other hand, we see an almost equal</a:t>
            </a:r>
            <a:r>
              <a:rPr lang="en-US" baseline="0" dirty="0" smtClean="0"/>
              <a:t> use of the two languages for the 522 verbs in the corpus.</a:t>
            </a:r>
          </a:p>
          <a:p>
            <a:endParaRPr lang="en-US" baseline="0" dirty="0" smtClean="0"/>
          </a:p>
          <a:p>
            <a:r>
              <a:rPr lang="en-US" baseline="0" dirty="0" smtClean="0"/>
              <a:t>A list of the 50 most frequently used nouns and 50 most frequently used verbs in Tagalog and English was part of the output of this study and can be obtained upon request.</a:t>
            </a:r>
            <a:endParaRPr lang="en-US" dirty="0"/>
          </a:p>
        </p:txBody>
      </p:sp>
      <p:sp>
        <p:nvSpPr>
          <p:cNvPr id="4" name="Slide Number Placeholder 3"/>
          <p:cNvSpPr>
            <a:spLocks noGrp="1"/>
          </p:cNvSpPr>
          <p:nvPr>
            <p:ph type="sldNum" sz="quarter" idx="10"/>
          </p:nvPr>
        </p:nvSpPr>
        <p:spPr/>
        <p:txBody>
          <a:bodyPr/>
          <a:lstStyle/>
          <a:p>
            <a:fld id="{D458B482-8BA8-47A1-978B-6CB0C53CD94D}" type="slidenum">
              <a:rPr lang="en-US" smtClean="0"/>
              <a:t>30</a:t>
            </a:fld>
            <a:endParaRPr lang="en-US"/>
          </a:p>
        </p:txBody>
      </p:sp>
    </p:spTree>
    <p:extLst>
      <p:ext uri="{BB962C8B-B14F-4D97-AF65-F5344CB8AC3E}">
        <p14:creationId xmlns:p14="http://schemas.microsoft.com/office/powerpoint/2010/main" val="3401512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57353-3CFB-457B-8450-FDBC27F98700}" type="slidenum">
              <a:rPr lang="en-US" altLang="en-US"/>
              <a:pPr/>
              <a:t>49</a:t>
            </a:fld>
            <a:endParaRPr lang="en-US" altLang="en-US"/>
          </a:p>
        </p:txBody>
      </p:sp>
      <p:sp>
        <p:nvSpPr>
          <p:cNvPr id="207874" name="Rectangle 2"/>
          <p:cNvSpPr>
            <a:spLocks noRot="1" noChangeArrowheads="1" noTextEdit="1"/>
          </p:cNvSpPr>
          <p:nvPr>
            <p:ph type="sldImg"/>
          </p:nvPr>
        </p:nvSpPr>
        <p:spPr>
          <a:xfrm>
            <a:off x="381000" y="685800"/>
            <a:ext cx="6096000" cy="3429000"/>
          </a:xfrm>
          <a:ln/>
        </p:spPr>
      </p:sp>
      <p:sp>
        <p:nvSpPr>
          <p:cNvPr id="207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AA5D0-0057-45D1-861A-BBFA8BE091A2}" type="slidenum">
              <a:rPr lang="en-US" altLang="en-US"/>
              <a:pPr/>
              <a:t>50</a:t>
            </a:fld>
            <a:endParaRPr lang="en-US" altLang="en-US"/>
          </a:p>
        </p:txBody>
      </p:sp>
      <p:sp>
        <p:nvSpPr>
          <p:cNvPr id="208898" name="Rectangle 2"/>
          <p:cNvSpPr>
            <a:spLocks noRot="1" noChangeArrowheads="1" noTextEdit="1"/>
          </p:cNvSpPr>
          <p:nvPr>
            <p:ph type="sldImg"/>
          </p:nvPr>
        </p:nvSpPr>
        <p:spPr>
          <a:xfrm>
            <a:off x="381000" y="685800"/>
            <a:ext cx="6096000" cy="3429000"/>
          </a:xfrm>
          <a:ln/>
        </p:spPr>
      </p:sp>
      <p:sp>
        <p:nvSpPr>
          <p:cNvPr id="208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71136-F886-48A7-9844-D160DF50E912}" type="slidenum">
              <a:rPr lang="en-US" altLang="en-US"/>
              <a:pPr/>
              <a:t>51</a:t>
            </a:fld>
            <a:endParaRPr lang="en-US" altLang="en-US"/>
          </a:p>
        </p:txBody>
      </p:sp>
      <p:sp>
        <p:nvSpPr>
          <p:cNvPr id="209922" name="Rectangle 2"/>
          <p:cNvSpPr>
            <a:spLocks noRot="1" noChangeArrowheads="1" noTextEdit="1"/>
          </p:cNvSpPr>
          <p:nvPr>
            <p:ph type="sldImg"/>
          </p:nvPr>
        </p:nvSpPr>
        <p:spPr>
          <a:xfrm>
            <a:off x="381000" y="685800"/>
            <a:ext cx="6096000" cy="3429000"/>
          </a:xfrm>
          <a:ln/>
        </p:spPr>
      </p:sp>
      <p:sp>
        <p:nvSpPr>
          <p:cNvPr id="209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9817D-AA7E-42FD-ABA9-DACFBD0DF1EE}" type="slidenum">
              <a:rPr lang="en-US" altLang="en-US"/>
              <a:pPr/>
              <a:t>52</a:t>
            </a:fld>
            <a:endParaRPr lang="en-US" altLang="en-US"/>
          </a:p>
        </p:txBody>
      </p:sp>
      <p:sp>
        <p:nvSpPr>
          <p:cNvPr id="210946" name="Rectangle 2"/>
          <p:cNvSpPr>
            <a:spLocks noRot="1" noChangeArrowheads="1" noTextEdit="1"/>
          </p:cNvSpPr>
          <p:nvPr>
            <p:ph type="sldImg"/>
          </p:nvPr>
        </p:nvSpPr>
        <p:spPr>
          <a:xfrm>
            <a:off x="381000" y="685800"/>
            <a:ext cx="6096000" cy="3429000"/>
          </a:xfrm>
          <a:ln/>
        </p:spPr>
      </p:sp>
      <p:sp>
        <p:nvSpPr>
          <p:cNvPr id="210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745F0-5C0C-4B07-8E06-9C528D5F2E35}" type="slidenum">
              <a:rPr lang="en-US" altLang="en-US"/>
              <a:pPr/>
              <a:t>53</a:t>
            </a:fld>
            <a:endParaRPr lang="en-US" altLang="en-US"/>
          </a:p>
        </p:txBody>
      </p:sp>
      <p:sp>
        <p:nvSpPr>
          <p:cNvPr id="211970" name="Rectangle 2"/>
          <p:cNvSpPr>
            <a:spLocks noRot="1" noChangeArrowheads="1" noTextEdit="1"/>
          </p:cNvSpPr>
          <p:nvPr>
            <p:ph type="sldImg"/>
          </p:nvPr>
        </p:nvSpPr>
        <p:spPr>
          <a:xfrm>
            <a:off x="381000" y="685800"/>
            <a:ext cx="6096000" cy="3429000"/>
          </a:xfrm>
          <a:ln/>
        </p:spPr>
      </p:sp>
      <p:sp>
        <p:nvSpPr>
          <p:cNvPr id="211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3AA70-41B8-4512-AC91-76236B6A26AF}" type="slidenum">
              <a:rPr lang="en-US" altLang="en-US"/>
              <a:pPr/>
              <a:t>14</a:t>
            </a:fld>
            <a:endParaRPr lang="en-US" altLang="en-US"/>
          </a:p>
        </p:txBody>
      </p:sp>
      <p:sp>
        <p:nvSpPr>
          <p:cNvPr id="141314" name="Rectangle 2"/>
          <p:cNvSpPr>
            <a:spLocks noGrp="1" noRot="1" noChangeAspect="1" noChangeArrowheads="1" noTextEdit="1"/>
          </p:cNvSpPr>
          <p:nvPr>
            <p:ph type="sldImg"/>
          </p:nvPr>
        </p:nvSpPr>
        <p:spPr>
          <a:xfrm>
            <a:off x="381000" y="685800"/>
            <a:ext cx="6096000" cy="3429000"/>
          </a:xfrm>
          <a:ln/>
        </p:spPr>
      </p:sp>
      <p:sp>
        <p:nvSpPr>
          <p:cNvPr id="141315" name="Rectangle 3"/>
          <p:cNvSpPr>
            <a:spLocks noGrp="1" noChangeArrowheads="1"/>
          </p:cNvSpPr>
          <p:nvPr>
            <p:ph type="body" idx="1"/>
          </p:nvPr>
        </p:nvSpPr>
        <p:spPr/>
        <p:txBody>
          <a:bodyPr/>
          <a:lstStyle/>
          <a:p>
            <a:r>
              <a:rPr lang="en-US" altLang="en-US"/>
              <a:t>*code switching patterns</a:t>
            </a:r>
          </a:p>
          <a:p>
            <a:r>
              <a:rPr lang="en-US" altLang="en-US"/>
              <a:t>*Bilingual stroop tests</a:t>
            </a:r>
          </a:p>
          <a:p>
            <a:r>
              <a:rPr lang="en-US" altLang="en-US" sz="1600"/>
              <a:t>Passive</a:t>
            </a:r>
          </a:p>
          <a:p>
            <a:pPr lvl="1"/>
            <a:r>
              <a:rPr lang="en-US" altLang="en-US"/>
              <a:t>Exposed to, but not fluent in, a language</a:t>
            </a:r>
          </a:p>
          <a:p>
            <a:pPr lvl="1"/>
            <a:r>
              <a:rPr lang="en-US" altLang="en-US"/>
              <a:t>Some comprehension</a:t>
            </a:r>
          </a:p>
          <a:p>
            <a:r>
              <a:rPr lang="en-US" altLang="en-US" sz="1600"/>
              <a:t>Dominant</a:t>
            </a:r>
          </a:p>
          <a:p>
            <a:pPr lvl="1"/>
            <a:r>
              <a:rPr lang="en-US" altLang="en-US"/>
              <a:t>Native or near native in one language</a:t>
            </a:r>
          </a:p>
          <a:p>
            <a:pPr lvl="1"/>
            <a:r>
              <a:rPr lang="en-US" altLang="en-US"/>
              <a:t>Less skilled in the other; still developing; not stable</a:t>
            </a:r>
          </a:p>
          <a:p>
            <a:r>
              <a:rPr lang="en-US" altLang="en-US" sz="1600"/>
              <a:t>Balanced</a:t>
            </a:r>
          </a:p>
          <a:p>
            <a:pPr lvl="1"/>
            <a:r>
              <a:rPr lang="en-US" altLang="en-US"/>
              <a:t>Approach equivalence in 2 languages (conversational)</a:t>
            </a:r>
          </a:p>
          <a:p>
            <a:r>
              <a:rPr lang="en-US" altLang="en-US" sz="1600"/>
              <a:t>Equilingual/Ambilingual</a:t>
            </a:r>
            <a:r>
              <a:rPr lang="en-US" altLang="en-US" sz="1400"/>
              <a:t> </a:t>
            </a:r>
            <a:r>
              <a:rPr lang="en-US" altLang="en-US"/>
              <a:t>– </a:t>
            </a:r>
            <a:r>
              <a:rPr lang="en-US" altLang="en-US" sz="1000"/>
              <a:t>equivalent in all domains</a:t>
            </a:r>
          </a:p>
          <a:p>
            <a:r>
              <a:rPr lang="en-US" altLang="en-US" sz="1600"/>
              <a:t>Semilingual</a:t>
            </a:r>
            <a:r>
              <a:rPr lang="en-US" altLang="en-US" sz="1400"/>
              <a:t> (?) </a:t>
            </a:r>
          </a:p>
          <a:p>
            <a:pPr lvl="1"/>
            <a:r>
              <a:rPr lang="en-US" altLang="en-US"/>
              <a:t>substandard compared with monolingual</a:t>
            </a:r>
          </a:p>
          <a:p>
            <a:pPr lvl="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B0338-476B-44D1-B8C1-1734A9748258}" type="slidenum">
              <a:rPr lang="en-US" altLang="en-US"/>
              <a:pPr/>
              <a:t>16</a:t>
            </a:fld>
            <a:endParaRPr lang="en-US" altLang="en-US"/>
          </a:p>
        </p:txBody>
      </p:sp>
      <p:sp>
        <p:nvSpPr>
          <p:cNvPr id="145410" name="Rectangle 2"/>
          <p:cNvSpPr>
            <a:spLocks noGrp="1" noRot="1" noChangeAspect="1" noChangeArrowheads="1" noTextEdit="1"/>
          </p:cNvSpPr>
          <p:nvPr>
            <p:ph type="sldImg"/>
          </p:nvPr>
        </p:nvSpPr>
        <p:spPr>
          <a:xfrm>
            <a:off x="381000" y="685800"/>
            <a:ext cx="6096000" cy="3429000"/>
          </a:xfrm>
          <a:ln/>
        </p:spPr>
      </p:sp>
      <p:sp>
        <p:nvSpPr>
          <p:cNvPr id="145411" name="Rectangle 3"/>
          <p:cNvSpPr>
            <a:spLocks noGrp="1" noChangeArrowheads="1"/>
          </p:cNvSpPr>
          <p:nvPr>
            <p:ph type="body" idx="1"/>
          </p:nvPr>
        </p:nvSpPr>
        <p:spPr/>
        <p:txBody>
          <a:bodyPr/>
          <a:lstStyle/>
          <a:p>
            <a:r>
              <a:rPr lang="en-US" altLang="en-US" sz="1400"/>
              <a:t>Purely monolingual task; with persons who speak only one language</a:t>
            </a:r>
          </a:p>
          <a:p>
            <a:r>
              <a:rPr lang="en-US" altLang="en-US" sz="1400"/>
              <a:t>Bilingual task, with persons who engage in constant code</a:t>
            </a:r>
          </a:p>
          <a:p>
            <a:r>
              <a:rPr lang="en-US" altLang="en-US" sz="1400"/>
              <a:t>Switching</a:t>
            </a:r>
          </a:p>
          <a:p>
            <a:r>
              <a:rPr lang="en-US" altLang="en-US" sz="1400"/>
              <a:t>Mixing</a:t>
            </a:r>
          </a:p>
          <a:p>
            <a:r>
              <a:rPr lang="en-US" altLang="en-US" sz="1400"/>
              <a:t>Borrowing</a:t>
            </a:r>
          </a:p>
          <a:p>
            <a:endParaRPr lang="en-US" altLang="en-US"/>
          </a:p>
          <a:p>
            <a:r>
              <a:rPr lang="en-US" altLang="en-US"/>
              <a:t>Switch – complete shift for a word/phrase/sentence</a:t>
            </a:r>
          </a:p>
          <a:p>
            <a:r>
              <a:rPr lang="en-US" altLang="en-US"/>
              <a:t>Borrow – word/expression from “weaker” language and adapted morphosyntactically (and sometimes phonologically) to base language</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duquesne</a:t>
            </a:r>
            <a:endParaRPr lang="en-US" dirty="0"/>
          </a:p>
        </p:txBody>
      </p:sp>
      <p:sp>
        <p:nvSpPr>
          <p:cNvPr id="4" name="Slide Number Placeholder 3"/>
          <p:cNvSpPr>
            <a:spLocks noGrp="1"/>
          </p:cNvSpPr>
          <p:nvPr>
            <p:ph type="sldNum" sz="quarter" idx="10"/>
          </p:nvPr>
        </p:nvSpPr>
        <p:spPr/>
        <p:txBody>
          <a:bodyPr/>
          <a:lstStyle/>
          <a:p>
            <a:fld id="{6B35640F-C1FD-4DAF-936E-8EFAD0EFA19F}" type="slidenum">
              <a:rPr lang="en-US" smtClean="0"/>
              <a:t>17</a:t>
            </a:fld>
            <a:endParaRPr lang="en-US"/>
          </a:p>
        </p:txBody>
      </p:sp>
    </p:spTree>
    <p:extLst>
      <p:ext uri="{BB962C8B-B14F-4D97-AF65-F5344CB8AC3E}">
        <p14:creationId xmlns:p14="http://schemas.microsoft.com/office/powerpoint/2010/main" val="28263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duquesne</a:t>
            </a:r>
            <a:endParaRPr lang="en-US" dirty="0"/>
          </a:p>
        </p:txBody>
      </p:sp>
      <p:sp>
        <p:nvSpPr>
          <p:cNvPr id="4" name="Slide Number Placeholder 3"/>
          <p:cNvSpPr>
            <a:spLocks noGrp="1"/>
          </p:cNvSpPr>
          <p:nvPr>
            <p:ph type="sldNum" sz="quarter" idx="10"/>
          </p:nvPr>
        </p:nvSpPr>
        <p:spPr/>
        <p:txBody>
          <a:bodyPr/>
          <a:lstStyle/>
          <a:p>
            <a:fld id="{6B35640F-C1FD-4DAF-936E-8EFAD0EFA19F}" type="slidenum">
              <a:rPr lang="en-US" smtClean="0"/>
              <a:t>18</a:t>
            </a:fld>
            <a:endParaRPr lang="en-US"/>
          </a:p>
        </p:txBody>
      </p:sp>
    </p:spTree>
    <p:extLst>
      <p:ext uri="{BB962C8B-B14F-4D97-AF65-F5344CB8AC3E}">
        <p14:creationId xmlns:p14="http://schemas.microsoft.com/office/powerpoint/2010/main" val="28263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25 April 2007</a:t>
            </a:r>
          </a:p>
        </p:txBody>
      </p:sp>
      <p:sp>
        <p:nvSpPr>
          <p:cNvPr id="5" name="Rectangle 6"/>
          <p:cNvSpPr>
            <a:spLocks noGrp="1" noChangeArrowheads="1"/>
          </p:cNvSpPr>
          <p:nvPr>
            <p:ph type="ftr" sz="quarter" idx="4"/>
          </p:nvPr>
        </p:nvSpPr>
        <p:spPr>
          <a:ln/>
        </p:spPr>
        <p:txBody>
          <a:bodyPr/>
          <a:lstStyle/>
          <a:p>
            <a:r>
              <a:rPr lang="en-US" altLang="en-US"/>
              <a:t>Workshop on Speech Analysis for KWF (J Marzan) - VOWELS</a:t>
            </a:r>
          </a:p>
        </p:txBody>
      </p:sp>
      <p:sp>
        <p:nvSpPr>
          <p:cNvPr id="6" name="Rectangle 7"/>
          <p:cNvSpPr>
            <a:spLocks noGrp="1" noChangeArrowheads="1"/>
          </p:cNvSpPr>
          <p:nvPr>
            <p:ph type="sldNum" sz="quarter" idx="5"/>
          </p:nvPr>
        </p:nvSpPr>
        <p:spPr>
          <a:ln/>
        </p:spPr>
        <p:txBody>
          <a:bodyPr/>
          <a:lstStyle/>
          <a:p>
            <a:fld id="{15F57928-ED20-4FAE-BDB1-FA9E1E22DFBB}" type="slidenum">
              <a:rPr lang="en-US" altLang="en-US"/>
              <a:pPr/>
              <a:t>19</a:t>
            </a:fld>
            <a:endParaRPr lang="en-US" altLang="en-US"/>
          </a:p>
        </p:txBody>
      </p:sp>
      <p:sp>
        <p:nvSpPr>
          <p:cNvPr id="166914" name="Rectangle 2"/>
          <p:cNvSpPr>
            <a:spLocks noRot="1" noChangeArrowheads="1" noTextEdit="1"/>
          </p:cNvSpPr>
          <p:nvPr>
            <p:ph type="sldImg"/>
          </p:nvPr>
        </p:nvSpPr>
        <p:spPr>
          <a:xfrm>
            <a:off x="381000" y="685800"/>
            <a:ext cx="6096000" cy="3429000"/>
          </a:xfrm>
          <a:ln/>
        </p:spPr>
      </p:sp>
      <p:sp>
        <p:nvSpPr>
          <p:cNvPr id="166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7FDEB-C9F4-473C-8334-852F9B44E904}" type="slidenum">
              <a:rPr lang="en-US" altLang="en-US"/>
              <a:pPr/>
              <a:t>20</a:t>
            </a:fld>
            <a:endParaRPr lang="en-US" alt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3EA33-7B94-4591-A1D0-BDDCC0836C79}" type="slidenum">
              <a:rPr lang="en-US" altLang="en-US"/>
              <a:pPr/>
              <a:t>21</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duquesne</a:t>
            </a:r>
            <a:endParaRPr lang="en-US" dirty="0"/>
          </a:p>
        </p:txBody>
      </p:sp>
      <p:sp>
        <p:nvSpPr>
          <p:cNvPr id="4" name="Slide Number Placeholder 3"/>
          <p:cNvSpPr>
            <a:spLocks noGrp="1"/>
          </p:cNvSpPr>
          <p:nvPr>
            <p:ph type="sldNum" sz="quarter" idx="10"/>
          </p:nvPr>
        </p:nvSpPr>
        <p:spPr/>
        <p:txBody>
          <a:bodyPr/>
          <a:lstStyle/>
          <a:p>
            <a:fld id="{6B35640F-C1FD-4DAF-936E-8EFAD0EFA19F}" type="slidenum">
              <a:rPr lang="en-US" smtClean="0"/>
              <a:t>22</a:t>
            </a:fld>
            <a:endParaRPr lang="en-US"/>
          </a:p>
        </p:txBody>
      </p:sp>
    </p:spTree>
    <p:extLst>
      <p:ext uri="{BB962C8B-B14F-4D97-AF65-F5344CB8AC3E}">
        <p14:creationId xmlns:p14="http://schemas.microsoft.com/office/powerpoint/2010/main" val="28263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a:xfrm rot="5400000">
            <a:off x="8970623" y="4196847"/>
            <a:ext cx="3859795" cy="304801"/>
          </a:xfrm>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2016-07-24</a:t>
            </a:r>
            <a:endParaRPr lang="en-US" dirty="0"/>
          </a:p>
        </p:txBody>
      </p:sp>
      <p:sp>
        <p:nvSpPr>
          <p:cNvPr id="6" name="Footer Placeholder 5"/>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2016-07-24</a:t>
            </a:r>
            <a:endParaRPr lang="en-US" dirty="0"/>
          </a:p>
        </p:txBody>
      </p:sp>
      <p:sp>
        <p:nvSpPr>
          <p:cNvPr id="4"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2016-07-24</a:t>
            </a:r>
            <a:endParaRPr lang="en-US" dirty="0"/>
          </a:p>
        </p:txBody>
      </p:sp>
      <p:sp>
        <p:nvSpPr>
          <p:cNvPr id="4"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2400" y="2057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05600" y="2057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422400" y="6400800"/>
            <a:ext cx="2540000" cy="457200"/>
          </a:xfrm>
        </p:spPr>
        <p:txBody>
          <a:bodyPr/>
          <a:lstStyle>
            <a:lvl1pPr>
              <a:defRPr/>
            </a:lvl1pPr>
          </a:lstStyle>
          <a:p>
            <a:r>
              <a:rPr lang="en-US" altLang="en-US"/>
              <a:t>2012 07 06</a:t>
            </a:r>
          </a:p>
        </p:txBody>
      </p:sp>
      <p:sp>
        <p:nvSpPr>
          <p:cNvPr id="6" name="Footer Placeholder 5"/>
          <p:cNvSpPr>
            <a:spLocks noGrp="1"/>
          </p:cNvSpPr>
          <p:nvPr>
            <p:ph type="ftr" sz="quarter" idx="11"/>
          </p:nvPr>
        </p:nvSpPr>
        <p:spPr>
          <a:xfrm>
            <a:off x="4673600" y="6400800"/>
            <a:ext cx="3860800" cy="457200"/>
          </a:xfrm>
        </p:spPr>
        <p:txBody>
          <a:bodyPr/>
          <a:lstStyle>
            <a:lvl1pPr>
              <a:defRPr/>
            </a:lvl1pPr>
          </a:lstStyle>
          <a:p>
            <a:r>
              <a:rPr lang="en-US" altLang="en-US"/>
              <a:t>JMarzan---Bilingualism</a:t>
            </a:r>
          </a:p>
        </p:txBody>
      </p:sp>
      <p:sp>
        <p:nvSpPr>
          <p:cNvPr id="7" name="Slide Number Placeholder 6"/>
          <p:cNvSpPr>
            <a:spLocks noGrp="1"/>
          </p:cNvSpPr>
          <p:nvPr>
            <p:ph type="sldNum" sz="quarter" idx="12"/>
          </p:nvPr>
        </p:nvSpPr>
        <p:spPr>
          <a:xfrm>
            <a:off x="9245600" y="6400800"/>
            <a:ext cx="2540000" cy="457200"/>
          </a:xfrm>
        </p:spPr>
        <p:txBody>
          <a:bodyPr/>
          <a:lstStyle>
            <a:lvl1pPr>
              <a:defRPr/>
            </a:lvl1pPr>
          </a:lstStyle>
          <a:p>
            <a:fld id="{777E3675-FBD8-4AEF-8453-CC29C4733492}" type="slidenum">
              <a:rPr lang="en-US" altLang="en-US"/>
              <a:pPr/>
              <a:t>‹#›</a:t>
            </a:fld>
            <a:endParaRPr lang="en-US" altLang="en-US"/>
          </a:p>
        </p:txBody>
      </p:sp>
    </p:spTree>
    <p:extLst>
      <p:ext uri="{BB962C8B-B14F-4D97-AF65-F5344CB8AC3E}">
        <p14:creationId xmlns:p14="http://schemas.microsoft.com/office/powerpoint/2010/main" val="226914208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363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422400" y="20574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422400" y="4191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705600" y="2057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422400" y="6400800"/>
            <a:ext cx="2540000" cy="457200"/>
          </a:xfrm>
        </p:spPr>
        <p:txBody>
          <a:bodyPr/>
          <a:lstStyle>
            <a:lvl1pPr>
              <a:defRPr/>
            </a:lvl1pPr>
          </a:lstStyle>
          <a:p>
            <a:r>
              <a:rPr lang="en-US" altLang="en-US"/>
              <a:t>2012 07 06</a:t>
            </a:r>
          </a:p>
        </p:txBody>
      </p:sp>
      <p:sp>
        <p:nvSpPr>
          <p:cNvPr id="7" name="Footer Placeholder 6"/>
          <p:cNvSpPr>
            <a:spLocks noGrp="1"/>
          </p:cNvSpPr>
          <p:nvPr>
            <p:ph type="ftr" sz="quarter" idx="11"/>
          </p:nvPr>
        </p:nvSpPr>
        <p:spPr>
          <a:xfrm>
            <a:off x="4673600" y="6400800"/>
            <a:ext cx="3860800" cy="457200"/>
          </a:xfrm>
        </p:spPr>
        <p:txBody>
          <a:bodyPr/>
          <a:lstStyle>
            <a:lvl1pPr>
              <a:defRPr/>
            </a:lvl1pPr>
          </a:lstStyle>
          <a:p>
            <a:r>
              <a:rPr lang="en-US" altLang="en-US"/>
              <a:t>JMarzan---Bilingualism</a:t>
            </a:r>
          </a:p>
        </p:txBody>
      </p:sp>
      <p:sp>
        <p:nvSpPr>
          <p:cNvPr id="8" name="Slide Number Placeholder 7"/>
          <p:cNvSpPr>
            <a:spLocks noGrp="1"/>
          </p:cNvSpPr>
          <p:nvPr>
            <p:ph type="sldNum" sz="quarter" idx="12"/>
          </p:nvPr>
        </p:nvSpPr>
        <p:spPr>
          <a:xfrm>
            <a:off x="9245600" y="6400800"/>
            <a:ext cx="2540000" cy="457200"/>
          </a:xfrm>
        </p:spPr>
        <p:txBody>
          <a:bodyPr/>
          <a:lstStyle>
            <a:lvl1pPr>
              <a:defRPr/>
            </a:lvl1pPr>
          </a:lstStyle>
          <a:p>
            <a:fld id="{E4E2E2D3-9074-4664-950A-5924C1DDF2A8}" type="slidenum">
              <a:rPr lang="en-US" altLang="en-US"/>
              <a:pPr/>
              <a:t>‹#›</a:t>
            </a:fld>
            <a:endParaRPr lang="en-US" altLang="en-US"/>
          </a:p>
        </p:txBody>
      </p:sp>
    </p:spTree>
    <p:extLst>
      <p:ext uri="{BB962C8B-B14F-4D97-AF65-F5344CB8AC3E}">
        <p14:creationId xmlns:p14="http://schemas.microsoft.com/office/powerpoint/2010/main" val="351970069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7"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8" name="Slide Number Placeholder 5"/>
          <p:cNvSpPr>
            <a:spLocks noGrp="1"/>
          </p:cNvSpPr>
          <p:nvPr>
            <p:ph type="sldNum" sz="quarter" idx="12"/>
          </p:nvPr>
        </p:nvSpPr>
        <p:spPr>
          <a:xfrm>
            <a:off x="10352540" y="295729"/>
            <a:ext cx="838199" cy="767687"/>
          </a:xfrm>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800" b="1"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2016-07-24</a:t>
            </a:r>
            <a:endParaRPr lang="en-US" dirty="0"/>
          </a:p>
        </p:txBody>
      </p:sp>
      <p:sp>
        <p:nvSpPr>
          <p:cNvPr id="6" name="Footer Placeholder 5"/>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2016-07-24</a:t>
            </a:r>
            <a:endParaRPr lang="en-US" dirty="0"/>
          </a:p>
        </p:txBody>
      </p:sp>
      <p:sp>
        <p:nvSpPr>
          <p:cNvPr id="8" name="Footer Placeholder 7"/>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r>
              <a:rPr lang="en-US" smtClean="0"/>
              <a:t>2016-07-24</a:t>
            </a:r>
            <a:endParaRPr lang="en-US" dirty="0"/>
          </a:p>
        </p:txBody>
      </p:sp>
      <p:sp>
        <p:nvSpPr>
          <p:cNvPr id="5" name="Footer Placeholder 3"/>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2016-07-24</a:t>
            </a:r>
            <a:endParaRPr lang="en-US" dirty="0"/>
          </a:p>
        </p:txBody>
      </p:sp>
      <p:sp>
        <p:nvSpPr>
          <p:cNvPr id="5" name="Footer Placeholder 2"/>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r>
              <a:rPr lang="en-US" smtClean="0"/>
              <a:t>2016-07-24</a:t>
            </a:r>
            <a:endParaRPr lang="en-US" dirty="0"/>
          </a:p>
        </p:txBody>
      </p:sp>
      <p:sp>
        <p:nvSpPr>
          <p:cNvPr id="5" name="Footer Placeholder 5"/>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2016-07-24</a:t>
            </a:r>
            <a:endParaRPr lang="en-US" dirty="0"/>
          </a:p>
        </p:txBody>
      </p:sp>
      <p:sp>
        <p:nvSpPr>
          <p:cNvPr id="6" name="Footer Placeholder 5"/>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7.png"/><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9599612" y="1944442"/>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2"/>
          </p:nvPr>
        </p:nvSpPr>
        <p:spPr>
          <a:xfrm rot="5400000">
            <a:off x="10903721" y="2508341"/>
            <a:ext cx="990599" cy="304799"/>
          </a:xfrm>
          <a:prstGeom prst="rect">
            <a:avLst/>
          </a:prstGeom>
        </p:spPr>
        <p:txBody>
          <a:bodyPr vert="horz" lIns="91440" tIns="45720" rIns="91440" bIns="45720" rtlCol="0" anchor="t"/>
          <a:lstStyle>
            <a:lvl1pPr algn="l">
              <a:defRPr sz="1000" b="0" i="0">
                <a:solidFill>
                  <a:schemeClr val="tx1">
                    <a:tint val="75000"/>
                    <a:alpha val="60000"/>
                  </a:schemeClr>
                </a:solidFill>
              </a:defRPr>
            </a:lvl1pPr>
          </a:lstStyle>
          <a:p>
            <a:r>
              <a:rPr lang="en-US" smtClean="0"/>
              <a:t>2016-07-24</a:t>
            </a:r>
            <a:endParaRPr lang="en-US" dirty="0"/>
          </a:p>
        </p:txBody>
      </p:sp>
      <p:sp>
        <p:nvSpPr>
          <p:cNvPr id="5" name="Footer Placeholder 4"/>
          <p:cNvSpPr>
            <a:spLocks noGrp="1"/>
          </p:cNvSpPr>
          <p:nvPr>
            <p:ph type="ftr" sz="quarter" idx="3"/>
          </p:nvPr>
        </p:nvSpPr>
        <p:spPr>
          <a:xfrm rot="5400000">
            <a:off x="8910794" y="4270554"/>
            <a:ext cx="4576323" cy="339261"/>
          </a:xfrm>
          <a:prstGeom prst="rect">
            <a:avLst/>
          </a:prstGeom>
        </p:spPr>
        <p:txBody>
          <a:bodyPr vert="horz" lIns="91440" tIns="45720" rIns="91440" bIns="45720" rtlCol="0" anchor="b"/>
          <a:lstStyle>
            <a:lvl1pPr algn="l">
              <a:defRPr sz="1000" b="0" i="0">
                <a:solidFill>
                  <a:schemeClr val="tx1">
                    <a:tint val="75000"/>
                    <a:alpha val="60000"/>
                  </a:schemeClr>
                </a:solidFill>
              </a:defRPr>
            </a:lvl1p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4"/>
          </p:nvPr>
        </p:nvSpPr>
        <p:spPr bwMode="gray">
          <a:xfrm>
            <a:off x="10352540" y="85869"/>
            <a:ext cx="838199" cy="767687"/>
          </a:xfrm>
          <a:prstGeom prst="rect">
            <a:avLst/>
          </a:prstGeom>
        </p:spPr>
        <p:txBody>
          <a:bodyPr vert="horz" lIns="91440" tIns="45720" rIns="91440" bIns="45720" rtlCol="0" anchor="b"/>
          <a:lstStyle>
            <a:lvl1pPr algn="ctr">
              <a:defRPr sz="2400" b="1" i="0">
                <a:solidFill>
                  <a:schemeClr val="tx1">
                    <a:tint val="75000"/>
                  </a:schemeClr>
                </a:solidFill>
              </a:defRPr>
            </a:lvl1pPr>
          </a:lstStyle>
          <a:p>
            <a:fld id="{D57F1E4F-1CFF-5643-939E-02111984F565}" type="slidenum">
              <a:rPr lang="en-US" sz="3200" smtClean="0"/>
              <a:pPr/>
              <a:t>‹#›</a:t>
            </a:fld>
            <a:endParaRPr lang="en-US" dirty="0" smtClean="0"/>
          </a:p>
        </p:txBody>
      </p:sp>
      <p:grpSp>
        <p:nvGrpSpPr>
          <p:cNvPr id="13" name="Group 12"/>
          <p:cNvGrpSpPr>
            <a:grpSpLocks noChangeAspect="1"/>
          </p:cNvGrpSpPr>
          <p:nvPr userDrawn="1"/>
        </p:nvGrpSpPr>
        <p:grpSpPr>
          <a:xfrm rot="20845702">
            <a:off x="9443053" y="778201"/>
            <a:ext cx="2801359" cy="1491598"/>
            <a:chOff x="6735296" y="287034"/>
            <a:chExt cx="3501699" cy="1864497"/>
          </a:xfrm>
        </p:grpSpPr>
        <p:pic>
          <p:nvPicPr>
            <p:cNvPr id="15" name="Picture 14"/>
            <p:cNvPicPr>
              <a:picLocks noChangeAspect="1"/>
            </p:cNvPicPr>
            <p:nvPr userDrawn="1"/>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l="27451" t="21961" r="33597" b="27222"/>
            <a:stretch/>
          </p:blipFill>
          <p:spPr>
            <a:xfrm rot="1501400">
              <a:off x="8465425" y="287034"/>
              <a:ext cx="1771570" cy="1733390"/>
            </a:xfrm>
            <a:prstGeom prst="rect">
              <a:avLst/>
            </a:prstGeom>
          </p:spPr>
        </p:pic>
        <p:pic>
          <p:nvPicPr>
            <p:cNvPr id="17" name="Picture 16"/>
            <p:cNvPicPr>
              <a:picLocks noChangeAspect="1"/>
            </p:cNvPicPr>
            <p:nvPr userDrawn="1"/>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21699">
              <a:off x="6735296" y="430307"/>
              <a:ext cx="1721224" cy="1721224"/>
            </a:xfrm>
            <a:prstGeom prst="rect">
              <a:avLst/>
            </a:prstGeom>
          </p:spPr>
        </p:pic>
      </p:gr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Lst>
  <p:timing>
    <p:tnLst>
      <p:par>
        <p:cTn id="1" dur="indefinite" restart="never" nodeType="tmRoot"/>
      </p:par>
    </p:tnLst>
  </p:timing>
  <p:hf hdr="0"/>
  <p:txStyles>
    <p:titleStyle>
      <a:lvl1pPr algn="l" defTabSz="457200" rtl="0" eaLnBrk="1" latinLnBrk="0" hangingPunct="1">
        <a:spcBef>
          <a:spcPct val="0"/>
        </a:spcBef>
        <a:buNone/>
        <a:defRPr sz="48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3600" b="1"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3200" b="1"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800" b="1"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400" b="1"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400" b="1"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gif"/><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49.xml.rels><?xml version="1.0" encoding="UTF-8" standalone="yes"?>
<Relationships xmlns="http://schemas.openxmlformats.org/package/2006/relationships"><Relationship Id="rId3" Type="http://schemas.openxmlformats.org/officeDocument/2006/relationships/hyperlink" Target="http://www.ethnologu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lib.utexas.edu/maps/middle_east_and_asia/asia_ref01.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census.gov.ph/index/html" TargetMode="External"/><Relationship Id="rId4" Type="http://schemas.openxmlformats.org/officeDocument/2006/relationships/hyperlink" Target="http://www.ethnologue.com/show_map.asp?name=Philippine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Bilingualism</a:t>
            </a:r>
            <a:br>
              <a:rPr lang="en-US" dirty="0" smtClean="0"/>
            </a:br>
            <a:r>
              <a:rPr lang="en-US" sz="4000" dirty="0" smtClean="0"/>
              <a:t>(and Multilingualism)</a:t>
            </a:r>
            <a:endParaRPr lang="en-US" sz="4000" dirty="0"/>
          </a:p>
        </p:txBody>
      </p:sp>
      <p:sp>
        <p:nvSpPr>
          <p:cNvPr id="3" name="Subtitle 2"/>
          <p:cNvSpPr>
            <a:spLocks noGrp="1"/>
          </p:cNvSpPr>
          <p:nvPr>
            <p:ph type="subTitle" idx="1"/>
          </p:nvPr>
        </p:nvSpPr>
        <p:spPr/>
        <p:txBody>
          <a:bodyPr>
            <a:normAutofit fontScale="70000" lnSpcReduction="20000"/>
          </a:bodyPr>
          <a:lstStyle/>
          <a:p>
            <a:r>
              <a:rPr lang="en-US" dirty="0" smtClean="0"/>
              <a:t>Jocelyn </a:t>
            </a:r>
            <a:r>
              <a:rPr lang="en-US" dirty="0" err="1" smtClean="0"/>
              <a:t>Marzan</a:t>
            </a:r>
            <a:endParaRPr lang="en-US" dirty="0" smtClean="0"/>
          </a:p>
          <a:p>
            <a:r>
              <a:rPr lang="en-US" dirty="0" smtClean="0"/>
              <a:t>University of the Philippines - Manila</a:t>
            </a:r>
            <a:endParaRPr lang="en-US" dirty="0"/>
          </a:p>
        </p:txBody>
      </p:sp>
    </p:spTree>
    <p:extLst>
      <p:ext uri="{BB962C8B-B14F-4D97-AF65-F5344CB8AC3E}">
        <p14:creationId xmlns:p14="http://schemas.microsoft.com/office/powerpoint/2010/main" val="229973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when and where?</a:t>
            </a:r>
            <a:endParaRPr lang="en-US" dirty="0"/>
          </a:p>
        </p:txBody>
      </p:sp>
      <p:sp>
        <p:nvSpPr>
          <p:cNvPr id="3" name="Content Placeholder 2"/>
          <p:cNvSpPr>
            <a:spLocks noGrp="1"/>
          </p:cNvSpPr>
          <p:nvPr>
            <p:ph idx="1"/>
          </p:nvPr>
        </p:nvSpPr>
        <p:spPr>
          <a:xfrm>
            <a:off x="691832" y="1661160"/>
            <a:ext cx="8946541" cy="4815839"/>
          </a:xfrm>
        </p:spPr>
        <p:txBody>
          <a:bodyPr>
            <a:normAutofit fontScale="92500" lnSpcReduction="20000"/>
          </a:bodyPr>
          <a:lstStyle/>
          <a:p>
            <a:r>
              <a:rPr lang="en-US" dirty="0" smtClean="0"/>
              <a:t>Temporal order</a:t>
            </a:r>
          </a:p>
          <a:p>
            <a:pPr lvl="1"/>
            <a:r>
              <a:rPr lang="en-US" dirty="0" smtClean="0"/>
              <a:t>Sequential </a:t>
            </a:r>
            <a:r>
              <a:rPr lang="en-US" sz="2600" dirty="0" smtClean="0"/>
              <a:t>= L1, l2 [provinces]</a:t>
            </a:r>
            <a:endParaRPr lang="en-US" dirty="0" smtClean="0"/>
          </a:p>
          <a:p>
            <a:pPr lvl="1"/>
            <a:r>
              <a:rPr lang="en-US" dirty="0" smtClean="0"/>
              <a:t>Simultaneous – </a:t>
            </a:r>
            <a:r>
              <a:rPr lang="en-US" sz="2600" i="1" dirty="0" smtClean="0"/>
              <a:t>both before 3 </a:t>
            </a:r>
            <a:r>
              <a:rPr lang="en-US" sz="2600" i="1" dirty="0" err="1" smtClean="0"/>
              <a:t>yo</a:t>
            </a:r>
            <a:r>
              <a:rPr lang="en-US" sz="2600" i="1" dirty="0" smtClean="0"/>
              <a:t> = BFLA [cities]</a:t>
            </a:r>
            <a:endParaRPr lang="en-US" i="1" dirty="0" smtClean="0"/>
          </a:p>
          <a:p>
            <a:r>
              <a:rPr lang="en-US" dirty="0" smtClean="0"/>
              <a:t>Contexts </a:t>
            </a:r>
            <a:br>
              <a:rPr lang="en-US" dirty="0" smtClean="0"/>
            </a:br>
            <a:r>
              <a:rPr lang="en-US" sz="2600" dirty="0" smtClean="0"/>
              <a:t>– both learned in same contexts?</a:t>
            </a:r>
            <a:endParaRPr lang="en-US" dirty="0" smtClean="0"/>
          </a:p>
          <a:p>
            <a:pPr lvl="1"/>
            <a:r>
              <a:rPr lang="en-US" dirty="0"/>
              <a:t>Coordinate </a:t>
            </a:r>
            <a:r>
              <a:rPr lang="en-US" dirty="0" smtClean="0"/>
              <a:t>bilingualism – yes; translational equivalents</a:t>
            </a:r>
            <a:endParaRPr lang="en-US" dirty="0"/>
          </a:p>
          <a:p>
            <a:pPr lvl="1"/>
            <a:r>
              <a:rPr lang="en-US" dirty="0"/>
              <a:t>Compound </a:t>
            </a:r>
            <a:r>
              <a:rPr lang="en-US" dirty="0" smtClean="0"/>
              <a:t>bilingualism – no; distinct lexicon and function</a:t>
            </a:r>
          </a:p>
          <a:p>
            <a:pPr lvl="2"/>
            <a:r>
              <a:rPr lang="en-US" dirty="0" smtClean="0"/>
              <a:t>Impact of bilingual education policies</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07835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Potential Impact on Code Mixing</a:t>
            </a:r>
            <a:endParaRPr lang="en-US" sz="4400" dirty="0"/>
          </a:p>
        </p:txBody>
      </p:sp>
      <p:sp>
        <p:nvSpPr>
          <p:cNvPr id="3" name="Content Placeholder 2"/>
          <p:cNvSpPr>
            <a:spLocks noGrp="1"/>
          </p:cNvSpPr>
          <p:nvPr>
            <p:ph idx="1"/>
          </p:nvPr>
        </p:nvSpPr>
        <p:spPr/>
        <p:txBody>
          <a:bodyPr>
            <a:normAutofit/>
          </a:bodyPr>
          <a:lstStyle/>
          <a:p>
            <a:r>
              <a:rPr lang="en-US" dirty="0" smtClean="0"/>
              <a:t>Simultaneous &amp; Coordinate </a:t>
            </a:r>
            <a:br>
              <a:rPr lang="en-US" dirty="0" smtClean="0"/>
            </a:br>
            <a:r>
              <a:rPr lang="en-US" dirty="0" smtClean="0">
                <a:sym typeface="Wingdings 3"/>
              </a:rPr>
              <a:t></a:t>
            </a:r>
            <a:r>
              <a:rPr lang="en-US" dirty="0" smtClean="0"/>
              <a:t> constant code mixing for optimal expressions</a:t>
            </a:r>
          </a:p>
          <a:p>
            <a:r>
              <a:rPr lang="en-US" dirty="0" smtClean="0"/>
              <a:t>Simultaneous &amp; Compound </a:t>
            </a:r>
            <a:br>
              <a:rPr lang="en-US" dirty="0" smtClean="0"/>
            </a:br>
            <a:r>
              <a:rPr lang="en-US" dirty="0" smtClean="0">
                <a:sym typeface="Wingdings 3"/>
              </a:rPr>
              <a:t> code mixing due to lack of equivalent lexicon</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078353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learned?</a:t>
            </a:r>
            <a:br>
              <a:rPr lang="en-US" dirty="0" smtClean="0"/>
            </a:br>
            <a:r>
              <a:rPr lang="en-US" sz="3200" cap="small" dirty="0" smtClean="0"/>
              <a:t>Mode of Acquisition</a:t>
            </a:r>
            <a:endParaRPr lang="en-US" cap="small" dirty="0"/>
          </a:p>
        </p:txBody>
      </p:sp>
      <p:sp>
        <p:nvSpPr>
          <p:cNvPr id="3" name="Content Placeholder 2"/>
          <p:cNvSpPr>
            <a:spLocks noGrp="1"/>
          </p:cNvSpPr>
          <p:nvPr>
            <p:ph idx="1"/>
          </p:nvPr>
        </p:nvSpPr>
        <p:spPr/>
        <p:txBody>
          <a:bodyPr/>
          <a:lstStyle/>
          <a:p>
            <a:r>
              <a:rPr lang="en-US" dirty="0" smtClean="0"/>
              <a:t>Immersion (usually prior to puberty)</a:t>
            </a:r>
          </a:p>
          <a:p>
            <a:pPr lvl="1"/>
            <a:r>
              <a:rPr lang="en-US" dirty="0" smtClean="0"/>
              <a:t>Implicit learning of rules</a:t>
            </a:r>
          </a:p>
          <a:p>
            <a:r>
              <a:rPr lang="en-US" dirty="0" smtClean="0"/>
              <a:t>Formal instruction</a:t>
            </a:r>
          </a:p>
          <a:p>
            <a:pPr lvl="1"/>
            <a:r>
              <a:rPr lang="en-US" dirty="0" smtClean="0"/>
              <a:t>Explicit learning of rules</a:t>
            </a:r>
          </a:p>
          <a:p>
            <a:r>
              <a:rPr lang="en-US" dirty="0" smtClean="0"/>
              <a:t>Language interference (interlanguage)</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48782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Proficiency Across Domains*</a:t>
            </a:r>
          </a:p>
        </p:txBody>
      </p:sp>
      <p:pic>
        <p:nvPicPr>
          <p:cNvPr id="122885" name="Picture 5" descr="j0304299"/>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l="46291"/>
          <a:stretch>
            <a:fillRect/>
          </a:stretch>
        </p:blipFill>
        <p:spPr>
          <a:xfrm flipH="1">
            <a:off x="1625600" y="2590801"/>
            <a:ext cx="1822451" cy="1171575"/>
          </a:xfrm>
        </p:spPr>
      </p:pic>
      <p:pic>
        <p:nvPicPr>
          <p:cNvPr id="122886" name="Picture 6" descr="j0336914"/>
          <p:cNvPicPr>
            <a:picLocks noGrp="1" noChangeAspect="1" noChangeArrowheads="1" noCrop="1"/>
          </p:cNvPicPr>
          <p:nvPr>
            <p:ph sz="quarter" idx="2"/>
          </p:nvPr>
        </p:nvPicPr>
        <p:blipFill>
          <a:blip r:embed="rId5">
            <a:lum bright="-6000" contrast="48000"/>
            <a:extLst>
              <a:ext uri="{28A0092B-C50C-407E-A947-70E740481C1C}">
                <a14:useLocalDpi xmlns:a14="http://schemas.microsoft.com/office/drawing/2010/main" val="0"/>
              </a:ext>
            </a:extLst>
          </a:blip>
          <a:srcRect/>
          <a:stretch>
            <a:fillRect/>
          </a:stretch>
        </p:blipFill>
        <p:spPr>
          <a:xfrm>
            <a:off x="1930401" y="4343401"/>
            <a:ext cx="1657351" cy="167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883" name="Rectangle 3"/>
          <p:cNvSpPr>
            <a:spLocks noGrp="1" noChangeArrowheads="1"/>
          </p:cNvSpPr>
          <p:nvPr>
            <p:ph type="body" sz="half" idx="3"/>
          </p:nvPr>
        </p:nvSpPr>
        <p:spPr>
          <a:xfrm>
            <a:off x="6699251" y="2057400"/>
            <a:ext cx="5086349" cy="4114800"/>
          </a:xfrm>
        </p:spPr>
        <p:txBody>
          <a:bodyPr/>
          <a:lstStyle/>
          <a:p>
            <a:r>
              <a:rPr lang="en-US" altLang="en-US" sz="3600"/>
              <a:t>Listening</a:t>
            </a:r>
          </a:p>
          <a:p>
            <a:r>
              <a:rPr lang="en-US" altLang="en-US" sz="3600"/>
              <a:t>Speaking</a:t>
            </a:r>
          </a:p>
          <a:p>
            <a:r>
              <a:rPr lang="en-US" altLang="en-US" sz="3600"/>
              <a:t>Reading</a:t>
            </a:r>
          </a:p>
          <a:p>
            <a:r>
              <a:rPr lang="en-US" altLang="en-US" sz="3600"/>
              <a:t>Writing</a:t>
            </a:r>
          </a:p>
          <a:p>
            <a:r>
              <a:rPr lang="en-US" altLang="en-US" sz="3600"/>
              <a:t>Combinations</a:t>
            </a:r>
          </a:p>
        </p:txBody>
      </p:sp>
      <p:sp>
        <p:nvSpPr>
          <p:cNvPr id="9" name="Footer Placeholder 6"/>
          <p:cNvSpPr>
            <a:spLocks noGrp="1"/>
          </p:cNvSpPr>
          <p:nvPr>
            <p:ph type="ftr" sz="quarter" idx="11"/>
          </p:nvPr>
        </p:nvSpPr>
        <p:spPr/>
        <p:txBody>
          <a:bodyPr/>
          <a:lstStyle/>
          <a:p>
            <a:r>
              <a:rPr lang="en-US" altLang="en-US"/>
              <a:t>JMarzan---Bilingualism</a:t>
            </a:r>
          </a:p>
        </p:txBody>
      </p:sp>
      <p:sp>
        <p:nvSpPr>
          <p:cNvPr id="10" name="Slide Number Placeholder 7"/>
          <p:cNvSpPr>
            <a:spLocks noGrp="1"/>
          </p:cNvSpPr>
          <p:nvPr>
            <p:ph type="sldNum" sz="quarter" idx="12"/>
          </p:nvPr>
        </p:nvSpPr>
        <p:spPr>
          <a:xfrm>
            <a:off x="9458960" y="411480"/>
            <a:ext cx="2540000" cy="457200"/>
          </a:xfrm>
        </p:spPr>
        <p:txBody>
          <a:bodyPr/>
          <a:lstStyle/>
          <a:p>
            <a:fld id="{D23D6EAD-34C1-4508-892A-721D7C0F02AF}" type="slidenum">
              <a:rPr lang="en-US" altLang="en-US"/>
              <a:pPr/>
              <a:t>13</a:t>
            </a:fld>
            <a:endParaRPr lang="en-US" altLang="en-US" dirty="0"/>
          </a:p>
        </p:txBody>
      </p:sp>
      <p:pic>
        <p:nvPicPr>
          <p:cNvPr id="122893" name="Picture 13" descr="j028667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60800" y="3733801"/>
            <a:ext cx="2895600" cy="1882775"/>
          </a:xfrm>
          <a:prstGeom prst="rect">
            <a:avLst/>
          </a:prstGeom>
          <a:noFill/>
          <a:extLst>
            <a:ext uri="{909E8E84-426E-40DD-AFC4-6F175D3DCCD1}">
              <a14:hiddenFill xmlns:a14="http://schemas.microsoft.com/office/drawing/2010/main">
                <a:solidFill>
                  <a:srgbClr val="FFFFFF"/>
                </a:solidFill>
              </a14:hiddenFill>
            </a:ext>
          </a:extLst>
        </p:spPr>
      </p:pic>
      <p:pic>
        <p:nvPicPr>
          <p:cNvPr id="122896" name="Picture 16" descr="j03005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657601" y="1981200"/>
            <a:ext cx="2552700" cy="130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433136"/>
      </p:ext>
    </p:extLst>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2012 07 06</a:t>
            </a:r>
          </a:p>
        </p:txBody>
      </p:sp>
      <p:sp>
        <p:nvSpPr>
          <p:cNvPr id="5" name="Footer Placeholder 4"/>
          <p:cNvSpPr>
            <a:spLocks noGrp="1"/>
          </p:cNvSpPr>
          <p:nvPr>
            <p:ph type="ftr" sz="quarter" idx="11"/>
          </p:nvPr>
        </p:nvSpPr>
        <p:spPr/>
        <p:txBody>
          <a:bodyPr/>
          <a:lstStyle/>
          <a:p>
            <a:r>
              <a:rPr lang="en-US" altLang="en-US"/>
              <a:t>JMarzan---Bilingualism</a:t>
            </a:r>
          </a:p>
        </p:txBody>
      </p:sp>
      <p:sp>
        <p:nvSpPr>
          <p:cNvPr id="6" name="Slide Number Placeholder 5"/>
          <p:cNvSpPr>
            <a:spLocks noGrp="1"/>
          </p:cNvSpPr>
          <p:nvPr>
            <p:ph type="sldNum" sz="quarter" idx="12"/>
          </p:nvPr>
        </p:nvSpPr>
        <p:spPr>
          <a:xfrm>
            <a:off x="10322560" y="295729"/>
            <a:ext cx="838199" cy="767687"/>
          </a:xfrm>
        </p:spPr>
        <p:txBody>
          <a:bodyPr/>
          <a:lstStyle/>
          <a:p>
            <a:fld id="{B08F0955-53F0-466C-8A03-A30C670D90D6}" type="slidenum">
              <a:rPr lang="en-US" altLang="en-US"/>
              <a:pPr/>
              <a:t>14</a:t>
            </a:fld>
            <a:endParaRPr lang="en-US" altLang="en-US"/>
          </a:p>
        </p:txBody>
      </p:sp>
      <p:sp>
        <p:nvSpPr>
          <p:cNvPr id="121858" name="Rectangle 2"/>
          <p:cNvSpPr>
            <a:spLocks noGrp="1" noChangeArrowheads="1"/>
          </p:cNvSpPr>
          <p:nvPr>
            <p:ph type="title"/>
          </p:nvPr>
        </p:nvSpPr>
        <p:spPr/>
        <p:txBody>
          <a:bodyPr/>
          <a:lstStyle/>
          <a:p>
            <a:r>
              <a:rPr lang="en-US" altLang="en-US"/>
              <a:t>Relative Proficiency*</a:t>
            </a:r>
          </a:p>
        </p:txBody>
      </p:sp>
      <p:sp>
        <p:nvSpPr>
          <p:cNvPr id="121859" name="Rectangle 3"/>
          <p:cNvSpPr>
            <a:spLocks noGrp="1" noChangeArrowheads="1"/>
          </p:cNvSpPr>
          <p:nvPr>
            <p:ph type="body" idx="1"/>
          </p:nvPr>
        </p:nvSpPr>
        <p:spPr>
          <a:xfrm>
            <a:off x="3244852" y="2127250"/>
            <a:ext cx="8157633" cy="3835400"/>
          </a:xfrm>
        </p:spPr>
        <p:txBody>
          <a:bodyPr/>
          <a:lstStyle/>
          <a:p>
            <a:pPr>
              <a:lnSpc>
                <a:spcPct val="80000"/>
              </a:lnSpc>
            </a:pPr>
            <a:r>
              <a:rPr lang="en-US" altLang="en-US" sz="4400" dirty="0"/>
              <a:t>Passive</a:t>
            </a:r>
          </a:p>
          <a:p>
            <a:pPr>
              <a:lnSpc>
                <a:spcPct val="80000"/>
              </a:lnSpc>
            </a:pPr>
            <a:r>
              <a:rPr lang="en-US" altLang="en-US" sz="4400" dirty="0"/>
              <a:t>Dominant</a:t>
            </a:r>
          </a:p>
          <a:p>
            <a:pPr>
              <a:lnSpc>
                <a:spcPct val="80000"/>
              </a:lnSpc>
            </a:pPr>
            <a:r>
              <a:rPr lang="en-US" altLang="en-US" sz="4400" dirty="0"/>
              <a:t>Balanced</a:t>
            </a:r>
          </a:p>
          <a:p>
            <a:pPr>
              <a:lnSpc>
                <a:spcPct val="80000"/>
              </a:lnSpc>
            </a:pPr>
            <a:r>
              <a:rPr lang="en-US" altLang="en-US" sz="4400" dirty="0" err="1"/>
              <a:t>Equi</a:t>
            </a:r>
            <a:r>
              <a:rPr lang="en-US" altLang="en-US" sz="4400" dirty="0"/>
              <a:t>- or </a:t>
            </a:r>
            <a:r>
              <a:rPr lang="en-US" altLang="en-US" sz="4400" dirty="0" err="1" smtClean="0"/>
              <a:t>Ambilingual</a:t>
            </a:r>
            <a:endParaRPr lang="en-US" altLang="en-US" sz="3600" dirty="0"/>
          </a:p>
          <a:p>
            <a:pPr>
              <a:lnSpc>
                <a:spcPct val="80000"/>
              </a:lnSpc>
            </a:pPr>
            <a:endParaRPr lang="en-US" altLang="en-US" sz="2000" dirty="0"/>
          </a:p>
        </p:txBody>
      </p:sp>
    </p:spTree>
    <p:extLst>
      <p:ext uri="{BB962C8B-B14F-4D97-AF65-F5344CB8AC3E}">
        <p14:creationId xmlns:p14="http://schemas.microsoft.com/office/powerpoint/2010/main" val="146764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Language Dominance</a:t>
            </a:r>
            <a:br>
              <a:rPr lang="en-US" dirty="0" smtClean="0"/>
            </a:br>
            <a:endParaRPr lang="en-US" dirty="0"/>
          </a:p>
        </p:txBody>
      </p:sp>
      <p:sp>
        <p:nvSpPr>
          <p:cNvPr id="8" name="Content Placeholder 7"/>
          <p:cNvSpPr>
            <a:spLocks noGrp="1"/>
          </p:cNvSpPr>
          <p:nvPr>
            <p:ph idx="1"/>
          </p:nvPr>
        </p:nvSpPr>
        <p:spPr>
          <a:xfrm>
            <a:off x="1103312" y="1584960"/>
            <a:ext cx="8946541" cy="4663439"/>
          </a:xfrm>
        </p:spPr>
        <p:txBody>
          <a:bodyPr>
            <a:normAutofit fontScale="92500" lnSpcReduction="20000"/>
          </a:bodyPr>
          <a:lstStyle/>
          <a:p>
            <a:r>
              <a:rPr lang="en-US" dirty="0" smtClean="0"/>
              <a:t>Measure of relative </a:t>
            </a:r>
            <a:r>
              <a:rPr lang="en-US" dirty="0"/>
              <a:t>proficiency in a language, capturing how much one knows about one language </a:t>
            </a:r>
            <a:r>
              <a:rPr lang="en-US" dirty="0" smtClean="0"/>
              <a:t>relative to </a:t>
            </a:r>
            <a:r>
              <a:rPr lang="en-US" dirty="0"/>
              <a:t>the </a:t>
            </a:r>
            <a:r>
              <a:rPr lang="en-US" dirty="0" smtClean="0"/>
              <a:t>other</a:t>
            </a:r>
            <a:r>
              <a:rPr lang="en-US" dirty="0"/>
              <a:t> </a:t>
            </a:r>
            <a:r>
              <a:rPr lang="en-US" dirty="0" smtClean="0"/>
              <a:t>(</a:t>
            </a:r>
            <a:r>
              <a:rPr lang="en-US" dirty="0"/>
              <a:t>Anaya et al </a:t>
            </a:r>
            <a:r>
              <a:rPr lang="en-US" dirty="0" smtClean="0"/>
              <a:t>2016)</a:t>
            </a:r>
          </a:p>
          <a:p>
            <a:pPr marL="0" indent="0" algn="ctr">
              <a:buNone/>
            </a:pPr>
            <a:r>
              <a:rPr lang="en-US" dirty="0" smtClean="0"/>
              <a:t>VS</a:t>
            </a:r>
          </a:p>
          <a:p>
            <a:r>
              <a:rPr lang="en-US" dirty="0" smtClean="0"/>
              <a:t>Function of current situation</a:t>
            </a:r>
          </a:p>
          <a:p>
            <a:pPr lvl="1"/>
            <a:r>
              <a:rPr lang="en-US" dirty="0" smtClean="0"/>
              <a:t>Priming</a:t>
            </a:r>
          </a:p>
          <a:p>
            <a:pPr lvl="1"/>
            <a:r>
              <a:rPr lang="en-US" dirty="0" smtClean="0"/>
              <a:t>Frequency of use</a:t>
            </a:r>
          </a:p>
          <a:p>
            <a:pPr lvl="1"/>
            <a:r>
              <a:rPr lang="en-US" dirty="0" smtClean="0"/>
              <a:t>Context of use, </a:t>
            </a:r>
            <a:r>
              <a:rPr lang="en-US" dirty="0" err="1" smtClean="0"/>
              <a:t>etc</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168765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r>
              <a:rPr lang="en-US" altLang="en-US"/>
              <a:t>2012 07 06</a:t>
            </a:r>
          </a:p>
        </p:txBody>
      </p:sp>
      <p:sp>
        <p:nvSpPr>
          <p:cNvPr id="9" name="Footer Placeholder 5"/>
          <p:cNvSpPr>
            <a:spLocks noGrp="1"/>
          </p:cNvSpPr>
          <p:nvPr>
            <p:ph type="ftr" sz="quarter" idx="11"/>
          </p:nvPr>
        </p:nvSpPr>
        <p:spPr/>
        <p:txBody>
          <a:bodyPr/>
          <a:lstStyle/>
          <a:p>
            <a:r>
              <a:rPr lang="en-US" altLang="en-US"/>
              <a:t>JMarzan---Bilingualism</a:t>
            </a:r>
          </a:p>
        </p:txBody>
      </p:sp>
      <p:sp>
        <p:nvSpPr>
          <p:cNvPr id="10" name="Slide Number Placeholder 6"/>
          <p:cNvSpPr>
            <a:spLocks noGrp="1"/>
          </p:cNvSpPr>
          <p:nvPr>
            <p:ph type="sldNum" sz="quarter" idx="12"/>
          </p:nvPr>
        </p:nvSpPr>
        <p:spPr/>
        <p:txBody>
          <a:bodyPr/>
          <a:lstStyle/>
          <a:p>
            <a:fld id="{58F52543-1D02-4A2D-B2E9-CAFC6F6A0C4F}" type="slidenum">
              <a:rPr lang="en-US" altLang="en-US"/>
              <a:pPr/>
              <a:t>16</a:t>
            </a:fld>
            <a:endParaRPr lang="en-US" altLang="en-US"/>
          </a:p>
        </p:txBody>
      </p:sp>
      <p:sp>
        <p:nvSpPr>
          <p:cNvPr id="125954" name="Rectangle 2"/>
          <p:cNvSpPr>
            <a:spLocks noGrp="1" noChangeArrowheads="1"/>
          </p:cNvSpPr>
          <p:nvPr>
            <p:ph type="title"/>
          </p:nvPr>
        </p:nvSpPr>
        <p:spPr>
          <a:xfrm>
            <a:off x="472440" y="228600"/>
            <a:ext cx="10972800" cy="1143000"/>
          </a:xfrm>
        </p:spPr>
        <p:txBody>
          <a:bodyPr/>
          <a:lstStyle/>
          <a:p>
            <a:r>
              <a:rPr lang="en-US" altLang="en-US" dirty="0"/>
              <a:t>Mode of Use</a:t>
            </a:r>
          </a:p>
        </p:txBody>
      </p:sp>
      <p:sp>
        <p:nvSpPr>
          <p:cNvPr id="125955" name="Rectangle 3"/>
          <p:cNvSpPr>
            <a:spLocks noGrp="1" noChangeArrowheads="1"/>
          </p:cNvSpPr>
          <p:nvPr>
            <p:ph type="body" sz="half" idx="1"/>
          </p:nvPr>
        </p:nvSpPr>
        <p:spPr>
          <a:xfrm>
            <a:off x="101600" y="1554480"/>
            <a:ext cx="9956800" cy="685800"/>
          </a:xfrm>
          <a:ln/>
          <a:extLst>
            <a:ext uri="{91240B29-F687-4F45-9708-019B960494DF}">
              <a14:hiddenLine xmlns:a14="http://schemas.microsoft.com/office/drawing/2010/main" w="12700" cmpd="sng">
                <a:solidFill>
                  <a:schemeClr val="hlink"/>
                </a:solidFill>
                <a:miter lim="800000"/>
                <a:headEnd/>
                <a:tailEnd/>
              </a14:hiddenLine>
            </a:ext>
          </a:extLst>
        </p:spPr>
        <p:txBody>
          <a:bodyPr/>
          <a:lstStyle/>
          <a:p>
            <a:pPr algn="ctr">
              <a:buFontTx/>
              <a:buNone/>
            </a:pPr>
            <a:r>
              <a:rPr lang="en-US" altLang="en-US" sz="3600" b="1" dirty="0"/>
              <a:t>Monolingual – Bilingual continuum</a:t>
            </a:r>
          </a:p>
        </p:txBody>
      </p:sp>
      <p:pic>
        <p:nvPicPr>
          <p:cNvPr id="125956" name="Picture 4" descr="j02801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93951" y="2316480"/>
            <a:ext cx="5181600" cy="2687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8" name="Rectangle 6"/>
          <p:cNvSpPr>
            <a:spLocks noChangeArrowheads="1"/>
          </p:cNvSpPr>
          <p:nvPr/>
        </p:nvSpPr>
        <p:spPr bwMode="auto">
          <a:xfrm>
            <a:off x="508000" y="1676400"/>
            <a:ext cx="3048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4"/>
              </a:buBlip>
              <a:defRPr sz="2400">
                <a:solidFill>
                  <a:schemeClr val="tx1"/>
                </a:solidFill>
                <a:latin typeface="Comic Sans MS" pitchFamily="66" charset="0"/>
              </a:defRPr>
            </a:lvl1pPr>
            <a:lvl2pPr marL="742950" indent="-285750">
              <a:spcBef>
                <a:spcPct val="20000"/>
              </a:spcBef>
              <a:buSzPct val="80000"/>
              <a:buBlip>
                <a:blip r:embed="rId5"/>
              </a:buBlip>
              <a:defRPr sz="2000">
                <a:solidFill>
                  <a:schemeClr val="tx1"/>
                </a:solidFill>
                <a:latin typeface="Comic Sans MS" pitchFamily="66" charset="0"/>
              </a:defRPr>
            </a:lvl2pPr>
            <a:lvl3pPr marL="1143000" indent="-228600">
              <a:spcBef>
                <a:spcPct val="20000"/>
              </a:spcBef>
              <a:buSzPct val="80000"/>
              <a:buBlip>
                <a:blip r:embed="rId6"/>
              </a:buBlip>
              <a:defRPr>
                <a:solidFill>
                  <a:schemeClr val="tx1"/>
                </a:solidFill>
                <a:latin typeface="Comic Sans MS" pitchFamily="66" charset="0"/>
              </a:defRPr>
            </a:lvl3pPr>
            <a:lvl4pPr marL="1600200" indent="-228600">
              <a:spcBef>
                <a:spcPct val="20000"/>
              </a:spcBef>
              <a:buBlip>
                <a:blip r:embed="rId4"/>
              </a:buBlip>
              <a:defRPr sz="1600">
                <a:solidFill>
                  <a:schemeClr val="tx1"/>
                </a:solidFill>
                <a:latin typeface="Comic Sans MS" pitchFamily="66" charset="0"/>
              </a:defRPr>
            </a:lvl4pPr>
            <a:lvl5pPr marL="2057400" indent="-228600">
              <a:spcBef>
                <a:spcPct val="20000"/>
              </a:spcBef>
              <a:buSzPct val="60000"/>
              <a:buBlip>
                <a:blip r:embed="rId5"/>
              </a:buBlip>
              <a:defRPr sz="1600">
                <a:solidFill>
                  <a:schemeClr val="tx1"/>
                </a:solidFill>
                <a:latin typeface="Comic Sans MS" pitchFamily="66" charset="0"/>
              </a:defRPr>
            </a:lvl5pPr>
            <a:lvl6pPr marL="25146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6pPr>
            <a:lvl7pPr marL="29718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7pPr>
            <a:lvl8pPr marL="34290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8pPr>
            <a:lvl9pPr marL="38862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9pPr>
          </a:lstStyle>
          <a:p>
            <a:pPr>
              <a:buFontTx/>
              <a:buNone/>
            </a:pPr>
            <a:endParaRPr lang="en-US" altLang="en-US" sz="2800"/>
          </a:p>
        </p:txBody>
      </p:sp>
      <p:sp>
        <p:nvSpPr>
          <p:cNvPr id="125959" name="Rectangle 7"/>
          <p:cNvSpPr>
            <a:spLocks noChangeArrowheads="1"/>
          </p:cNvSpPr>
          <p:nvPr/>
        </p:nvSpPr>
        <p:spPr bwMode="auto">
          <a:xfrm>
            <a:off x="8737600" y="1676400"/>
            <a:ext cx="345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4"/>
              </a:buBlip>
              <a:defRPr sz="2400">
                <a:solidFill>
                  <a:schemeClr val="tx1"/>
                </a:solidFill>
                <a:latin typeface="Comic Sans MS" pitchFamily="66" charset="0"/>
              </a:defRPr>
            </a:lvl1pPr>
            <a:lvl2pPr marL="742950" indent="-285750">
              <a:spcBef>
                <a:spcPct val="20000"/>
              </a:spcBef>
              <a:buSzPct val="80000"/>
              <a:buBlip>
                <a:blip r:embed="rId5"/>
              </a:buBlip>
              <a:defRPr sz="2000">
                <a:solidFill>
                  <a:schemeClr val="tx1"/>
                </a:solidFill>
                <a:latin typeface="Comic Sans MS" pitchFamily="66" charset="0"/>
              </a:defRPr>
            </a:lvl2pPr>
            <a:lvl3pPr marL="1143000" indent="-228600">
              <a:spcBef>
                <a:spcPct val="20000"/>
              </a:spcBef>
              <a:buSzPct val="80000"/>
              <a:buBlip>
                <a:blip r:embed="rId6"/>
              </a:buBlip>
              <a:defRPr>
                <a:solidFill>
                  <a:schemeClr val="tx1"/>
                </a:solidFill>
                <a:latin typeface="Comic Sans MS" pitchFamily="66" charset="0"/>
              </a:defRPr>
            </a:lvl3pPr>
            <a:lvl4pPr marL="1600200" indent="-228600">
              <a:spcBef>
                <a:spcPct val="20000"/>
              </a:spcBef>
              <a:buBlip>
                <a:blip r:embed="rId4"/>
              </a:buBlip>
              <a:defRPr sz="1600">
                <a:solidFill>
                  <a:schemeClr val="tx1"/>
                </a:solidFill>
                <a:latin typeface="Comic Sans MS" pitchFamily="66" charset="0"/>
              </a:defRPr>
            </a:lvl4pPr>
            <a:lvl5pPr marL="2057400" indent="-228600">
              <a:spcBef>
                <a:spcPct val="20000"/>
              </a:spcBef>
              <a:buSzPct val="60000"/>
              <a:buBlip>
                <a:blip r:embed="rId5"/>
              </a:buBlip>
              <a:defRPr sz="1600">
                <a:solidFill>
                  <a:schemeClr val="tx1"/>
                </a:solidFill>
                <a:latin typeface="Comic Sans MS" pitchFamily="66" charset="0"/>
              </a:defRPr>
            </a:lvl5pPr>
            <a:lvl6pPr marL="25146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6pPr>
            <a:lvl7pPr marL="29718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7pPr>
            <a:lvl8pPr marL="34290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8pPr>
            <a:lvl9pPr marL="38862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9pPr>
          </a:lstStyle>
          <a:p>
            <a:pPr>
              <a:buFontTx/>
              <a:buNone/>
            </a:pPr>
            <a:endParaRPr lang="en-US" altLang="en-US" sz="2800"/>
          </a:p>
        </p:txBody>
      </p:sp>
      <p:sp>
        <p:nvSpPr>
          <p:cNvPr id="125960" name="Rectangle 8"/>
          <p:cNvSpPr>
            <a:spLocks noChangeArrowheads="1"/>
          </p:cNvSpPr>
          <p:nvPr/>
        </p:nvSpPr>
        <p:spPr bwMode="auto">
          <a:xfrm>
            <a:off x="492760" y="5227320"/>
            <a:ext cx="910844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Blip>
                <a:blip r:embed="rId4"/>
              </a:buBlip>
              <a:defRPr sz="2400">
                <a:solidFill>
                  <a:schemeClr val="tx1"/>
                </a:solidFill>
                <a:latin typeface="Comic Sans MS" pitchFamily="66" charset="0"/>
              </a:defRPr>
            </a:lvl1pPr>
            <a:lvl2pPr marL="742950" indent="-285750">
              <a:spcBef>
                <a:spcPct val="20000"/>
              </a:spcBef>
              <a:buSzPct val="80000"/>
              <a:buBlip>
                <a:blip r:embed="rId5"/>
              </a:buBlip>
              <a:defRPr sz="2000">
                <a:solidFill>
                  <a:schemeClr val="tx1"/>
                </a:solidFill>
                <a:latin typeface="Comic Sans MS" pitchFamily="66" charset="0"/>
              </a:defRPr>
            </a:lvl2pPr>
            <a:lvl3pPr marL="1143000" indent="-228600">
              <a:spcBef>
                <a:spcPct val="20000"/>
              </a:spcBef>
              <a:buSzPct val="80000"/>
              <a:buBlip>
                <a:blip r:embed="rId6"/>
              </a:buBlip>
              <a:defRPr>
                <a:solidFill>
                  <a:schemeClr val="tx1"/>
                </a:solidFill>
                <a:latin typeface="Comic Sans MS" pitchFamily="66" charset="0"/>
              </a:defRPr>
            </a:lvl3pPr>
            <a:lvl4pPr marL="1600200" indent="-228600">
              <a:spcBef>
                <a:spcPct val="20000"/>
              </a:spcBef>
              <a:buBlip>
                <a:blip r:embed="rId4"/>
              </a:buBlip>
              <a:defRPr sz="1600">
                <a:solidFill>
                  <a:schemeClr val="tx1"/>
                </a:solidFill>
                <a:latin typeface="Comic Sans MS" pitchFamily="66" charset="0"/>
              </a:defRPr>
            </a:lvl4pPr>
            <a:lvl5pPr marL="2057400" indent="-228600">
              <a:spcBef>
                <a:spcPct val="20000"/>
              </a:spcBef>
              <a:buSzPct val="60000"/>
              <a:buBlip>
                <a:blip r:embed="rId5"/>
              </a:buBlip>
              <a:defRPr sz="1600">
                <a:solidFill>
                  <a:schemeClr val="tx1"/>
                </a:solidFill>
                <a:latin typeface="Comic Sans MS" pitchFamily="66" charset="0"/>
              </a:defRPr>
            </a:lvl5pPr>
            <a:lvl6pPr marL="25146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6pPr>
            <a:lvl7pPr marL="29718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7pPr>
            <a:lvl8pPr marL="34290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8pPr>
            <a:lvl9pPr marL="3886200" indent="-228600" eaLnBrk="0" fontAlgn="base" hangingPunct="0">
              <a:spcBef>
                <a:spcPct val="20000"/>
              </a:spcBef>
              <a:spcAft>
                <a:spcPct val="0"/>
              </a:spcAft>
              <a:buSzPct val="60000"/>
              <a:buBlip>
                <a:blip r:embed="rId5"/>
              </a:buBlip>
              <a:defRPr sz="1600">
                <a:solidFill>
                  <a:schemeClr val="tx1"/>
                </a:solidFill>
                <a:latin typeface="Comic Sans MS" pitchFamily="66" charset="0"/>
              </a:defRPr>
            </a:lvl9pPr>
          </a:lstStyle>
          <a:p>
            <a:pPr algn="ctr">
              <a:buFontTx/>
              <a:buNone/>
            </a:pPr>
            <a:r>
              <a:rPr lang="en-US" altLang="en-US" sz="2000" b="1" dirty="0"/>
              <a:t>How often and for how long?</a:t>
            </a:r>
          </a:p>
          <a:p>
            <a:pPr algn="ctr">
              <a:buFontTx/>
              <a:buNone/>
            </a:pPr>
            <a:r>
              <a:rPr lang="en-US" altLang="en-US" sz="2000" b="1" dirty="0"/>
              <a:t>Impact on lexical access, syntax use, </a:t>
            </a:r>
            <a:r>
              <a:rPr lang="en-US" altLang="en-US" sz="2000" b="1" dirty="0" err="1"/>
              <a:t>etc</a:t>
            </a:r>
            <a:endParaRPr lang="en-US" altLang="en-US" sz="2000" b="1" dirty="0"/>
          </a:p>
        </p:txBody>
      </p:sp>
    </p:spTree>
    <p:extLst>
      <p:ext uri="{BB962C8B-B14F-4D97-AF65-F5344CB8AC3E}">
        <p14:creationId xmlns:p14="http://schemas.microsoft.com/office/powerpoint/2010/main" val="230370400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Parameters of Language </a:t>
            </a:r>
            <a:br>
              <a:rPr lang="en-US" sz="4400" dirty="0"/>
            </a:br>
            <a:r>
              <a:rPr lang="en-US" sz="4400" dirty="0"/>
              <a:t>Affected by Bilingualism</a:t>
            </a:r>
          </a:p>
        </p:txBody>
      </p:sp>
      <p:sp>
        <p:nvSpPr>
          <p:cNvPr id="8" name="Content Placeholder 7"/>
          <p:cNvSpPr>
            <a:spLocks noGrp="1"/>
          </p:cNvSpPr>
          <p:nvPr>
            <p:ph idx="1"/>
          </p:nvPr>
        </p:nvSpPr>
        <p:spPr>
          <a:xfrm>
            <a:off x="1103312" y="1935480"/>
            <a:ext cx="8946541" cy="4556760"/>
          </a:xfrm>
        </p:spPr>
        <p:txBody>
          <a:bodyPr>
            <a:normAutofit/>
          </a:bodyPr>
          <a:lstStyle/>
          <a:p>
            <a:r>
              <a:rPr lang="en-US" dirty="0" smtClean="0"/>
              <a:t>Voice quality – Connie Chung </a:t>
            </a:r>
          </a:p>
          <a:p>
            <a:r>
              <a:rPr lang="en-US" dirty="0" smtClean="0"/>
              <a:t>Intonation </a:t>
            </a:r>
            <a:r>
              <a:rPr lang="en-US" dirty="0" smtClean="0"/>
              <a:t>patterns</a:t>
            </a:r>
          </a:p>
          <a:p>
            <a:pPr lvl="1"/>
            <a:r>
              <a:rPr lang="en-US" sz="2300" dirty="0" smtClean="0"/>
              <a:t>Gusto </a:t>
            </a:r>
            <a:r>
              <a:rPr lang="en-US" sz="2300" dirty="0" err="1" smtClean="0"/>
              <a:t>kong</a:t>
            </a:r>
            <a:r>
              <a:rPr lang="en-US" sz="2300" dirty="0" smtClean="0"/>
              <a:t> </a:t>
            </a:r>
            <a:r>
              <a:rPr lang="en-US" sz="2300" dirty="0" err="1" smtClean="0"/>
              <a:t>puMAsok</a:t>
            </a:r>
            <a:endParaRPr lang="en-US" sz="2300" dirty="0" smtClean="0"/>
          </a:p>
          <a:p>
            <a:pPr lvl="1"/>
            <a:r>
              <a:rPr lang="en-US" sz="2300" dirty="0" smtClean="0"/>
              <a:t>I want to GO in</a:t>
            </a:r>
          </a:p>
          <a:p>
            <a:pPr lvl="1"/>
            <a:r>
              <a:rPr lang="en-US" sz="2300" dirty="0" smtClean="0"/>
              <a:t>I want to go IN</a:t>
            </a:r>
            <a:endParaRPr lang="en-US" sz="2300" dirty="0" smtClean="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17</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570" y="2708910"/>
            <a:ext cx="28575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50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Parameters of Language </a:t>
            </a:r>
            <a:br>
              <a:rPr lang="en-US" sz="4400" dirty="0"/>
            </a:br>
            <a:r>
              <a:rPr lang="en-US" sz="4400" dirty="0"/>
              <a:t>Affected by Bilingualism</a:t>
            </a:r>
          </a:p>
        </p:txBody>
      </p:sp>
      <p:sp>
        <p:nvSpPr>
          <p:cNvPr id="8" name="Content Placeholder 7"/>
          <p:cNvSpPr>
            <a:spLocks noGrp="1"/>
          </p:cNvSpPr>
          <p:nvPr>
            <p:ph idx="1"/>
          </p:nvPr>
        </p:nvSpPr>
        <p:spPr/>
        <p:txBody>
          <a:bodyPr>
            <a:noAutofit/>
          </a:bodyPr>
          <a:lstStyle/>
          <a:p>
            <a:r>
              <a:rPr lang="en-US" sz="4000" dirty="0" smtClean="0"/>
              <a:t>Phonology</a:t>
            </a:r>
          </a:p>
          <a:p>
            <a:pPr lvl="1"/>
            <a:r>
              <a:rPr lang="en-US" sz="3600" dirty="0" smtClean="0"/>
              <a:t>Vowel space</a:t>
            </a:r>
          </a:p>
          <a:p>
            <a:pPr lvl="1"/>
            <a:r>
              <a:rPr lang="en-US" sz="3600" dirty="0" smtClean="0"/>
              <a:t>Treatment of clusters</a:t>
            </a:r>
          </a:p>
          <a:p>
            <a:pPr lvl="2"/>
            <a:r>
              <a:rPr lang="en-US" sz="3200" dirty="0" smtClean="0"/>
              <a:t>Peruvian</a:t>
            </a:r>
          </a:p>
          <a:p>
            <a:pPr lvl="2"/>
            <a:r>
              <a:rPr lang="en-US" sz="3200" dirty="0" smtClean="0"/>
              <a:t>Korean</a:t>
            </a:r>
          </a:p>
          <a:p>
            <a:pPr lvl="1"/>
            <a:r>
              <a:rPr lang="en-US" sz="3600" dirty="0" smtClean="0"/>
              <a:t>Presence of fricatives – f </a:t>
            </a:r>
            <a:r>
              <a:rPr lang="en-US" dirty="0" smtClean="0">
                <a:sym typeface="Wingdings 3"/>
              </a:rPr>
              <a:t></a:t>
            </a:r>
            <a:r>
              <a:rPr lang="en-US" sz="3600" dirty="0" smtClean="0">
                <a:sym typeface="Wingdings 3"/>
              </a:rPr>
              <a:t>p</a:t>
            </a:r>
            <a:endParaRPr lang="en-US" sz="3600" dirty="0" smtClean="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789441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3CB5536B-302F-428D-8F9F-B7345B374B71}" type="slidenum">
              <a:rPr lang="en-US" altLang="en-US"/>
              <a:pPr/>
              <a:t>19</a:t>
            </a:fld>
            <a:endParaRPr lang="en-US" altLang="en-US"/>
          </a:p>
        </p:txBody>
      </p:sp>
      <p:sp>
        <p:nvSpPr>
          <p:cNvPr id="87060" name="Rectangle 20"/>
          <p:cNvSpPr>
            <a:spLocks noGrp="1" noChangeArrowheads="1"/>
          </p:cNvSpPr>
          <p:nvPr>
            <p:ph type="title"/>
          </p:nvPr>
        </p:nvSpPr>
        <p:spPr>
          <a:solidFill>
            <a:schemeClr val="bg1"/>
          </a:solidFill>
          <a:ln/>
        </p:spPr>
        <p:txBody>
          <a:bodyPr/>
          <a:lstStyle/>
          <a:p>
            <a:r>
              <a:rPr lang="en-US" altLang="en-US" sz="4000"/>
              <a:t>A range of F1-F2 combinations is accepted as typical of each vowel</a:t>
            </a:r>
          </a:p>
        </p:txBody>
      </p:sp>
      <p:graphicFrame>
        <p:nvGraphicFramePr>
          <p:cNvPr id="87068" name="Object 28"/>
          <p:cNvGraphicFramePr>
            <a:graphicFrameLocks noChangeAspect="1"/>
          </p:cNvGraphicFramePr>
          <p:nvPr/>
        </p:nvGraphicFramePr>
        <p:xfrm>
          <a:off x="3009901" y="1752600"/>
          <a:ext cx="7048500" cy="4876800"/>
        </p:xfrm>
        <a:graphic>
          <a:graphicData uri="http://schemas.openxmlformats.org/presentationml/2006/ole">
            <mc:AlternateContent xmlns:mc="http://schemas.openxmlformats.org/markup-compatibility/2006">
              <mc:Choice xmlns:v="urn:schemas-microsoft-com:vml" Requires="v">
                <p:oleObj spid="_x0000_s1035" name="Bitmap Image" r:id="rId4" imgW="5285714" imgH="5323810" progId="Paint.Picture">
                  <p:embed/>
                </p:oleObj>
              </mc:Choice>
              <mc:Fallback>
                <p:oleObj name="Bitmap Image" r:id="rId4" imgW="5285714" imgH="53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1" y="1752600"/>
                        <a:ext cx="70485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1"/>
          <p:cNvSpPr/>
          <p:nvPr/>
        </p:nvSpPr>
        <p:spPr>
          <a:xfrm>
            <a:off x="4541520" y="2682240"/>
            <a:ext cx="3200400" cy="1524000"/>
          </a:xfrm>
          <a:prstGeom prst="ellipse">
            <a:avLst/>
          </a:prstGeom>
          <a:solidFill>
            <a:srgbClr val="00B050">
              <a:alpha val="43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33160" y="2849880"/>
            <a:ext cx="3048000" cy="2392680"/>
          </a:xfrm>
          <a:prstGeom prst="ellipse">
            <a:avLst/>
          </a:prstGeom>
          <a:solidFill>
            <a:srgbClr val="0070C0">
              <a:alpha val="43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rgbClr val="0070C0"/>
              </a:solidFill>
            </a:endParaRPr>
          </a:p>
        </p:txBody>
      </p:sp>
      <p:sp>
        <p:nvSpPr>
          <p:cNvPr id="7" name="Oval 6"/>
          <p:cNvSpPr/>
          <p:nvPr/>
        </p:nvSpPr>
        <p:spPr>
          <a:xfrm>
            <a:off x="4389120" y="4206240"/>
            <a:ext cx="2788920" cy="2011680"/>
          </a:xfrm>
          <a:prstGeom prst="ellipse">
            <a:avLst/>
          </a:prstGeom>
          <a:solidFill>
            <a:schemeClr val="bg2">
              <a:alpha val="43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rgbClr val="0070C0"/>
              </a:solidFill>
            </a:endParaRPr>
          </a:p>
        </p:txBody>
      </p:sp>
    </p:spTree>
    <p:extLst>
      <p:ext uri="{BB962C8B-B14F-4D97-AF65-F5344CB8AC3E}">
        <p14:creationId xmlns:p14="http://schemas.microsoft.com/office/powerpoint/2010/main" val="99217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r>
              <a:rPr lang="en-US" dirty="0" smtClean="0"/>
              <a:t>(</a:t>
            </a:r>
            <a:r>
              <a:rPr lang="en-US" dirty="0" smtClean="0"/>
              <a:t>53</a:t>
            </a:r>
            <a:r>
              <a:rPr lang="en-US" dirty="0" smtClean="0"/>
              <a:t> </a:t>
            </a:r>
            <a:r>
              <a:rPr lang="en-US" dirty="0" smtClean="0"/>
              <a:t>slides)</a:t>
            </a:r>
            <a:endParaRPr lang="en-US" dirty="0"/>
          </a:p>
        </p:txBody>
      </p:sp>
      <p:sp>
        <p:nvSpPr>
          <p:cNvPr id="3" name="Content Placeholder 2"/>
          <p:cNvSpPr>
            <a:spLocks noGrp="1"/>
          </p:cNvSpPr>
          <p:nvPr>
            <p:ph idx="1"/>
          </p:nvPr>
        </p:nvSpPr>
        <p:spPr/>
        <p:txBody>
          <a:bodyPr>
            <a:normAutofit lnSpcReduction="10000"/>
          </a:bodyPr>
          <a:lstStyle/>
          <a:p>
            <a:r>
              <a:rPr lang="en-US" dirty="0" smtClean="0"/>
              <a:t>Characteristics of Bilingualism</a:t>
            </a:r>
          </a:p>
          <a:p>
            <a:r>
              <a:rPr lang="en-US" dirty="0" smtClean="0"/>
              <a:t>Parameters of Language Affected by Bilingualism</a:t>
            </a:r>
          </a:p>
          <a:p>
            <a:r>
              <a:rPr lang="en-US" dirty="0" smtClean="0"/>
              <a:t>Bilingual Processing and Language Learning</a:t>
            </a:r>
          </a:p>
          <a:p>
            <a:r>
              <a:rPr lang="en-US" dirty="0" smtClean="0"/>
              <a:t>Thinking Through Clinical Issues in the Philippine Setting</a:t>
            </a:r>
          </a:p>
          <a:p>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7" name="Footer Placeholder 6"/>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5" name="Slide Number Placeholder 4"/>
          <p:cNvSpPr>
            <a:spLocks noGrp="1"/>
          </p:cNvSpPr>
          <p:nvPr>
            <p:ph type="sldNum" sz="quarter" idx="12"/>
          </p:nvPr>
        </p:nvSpPr>
        <p:spPr>
          <a:xfrm>
            <a:off x="10322560" y="295729"/>
            <a:ext cx="838199" cy="767687"/>
          </a:xfrm>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776806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a:p>
          <a:p>
            <a:r>
              <a:rPr lang="en-US" altLang="en-US"/>
              <a:t>16 Oct 2003</a:t>
            </a:r>
          </a:p>
        </p:txBody>
      </p:sp>
      <p:sp>
        <p:nvSpPr>
          <p:cNvPr id="5" name="Footer Placeholder 4"/>
          <p:cNvSpPr>
            <a:spLocks noGrp="1"/>
          </p:cNvSpPr>
          <p:nvPr>
            <p:ph type="ftr" sz="quarter" idx="11"/>
          </p:nvPr>
        </p:nvSpPr>
        <p:spPr/>
        <p:txBody>
          <a:bodyPr/>
          <a:lstStyle/>
          <a:p>
            <a:endParaRPr lang="en-US" altLang="en-US"/>
          </a:p>
          <a:p>
            <a:r>
              <a:rPr lang="en-US" altLang="en-US"/>
              <a:t>Iverson et al 2003  JM</a:t>
            </a:r>
          </a:p>
        </p:txBody>
      </p:sp>
      <p:sp>
        <p:nvSpPr>
          <p:cNvPr id="6" name="Slide Number Placeholder 5"/>
          <p:cNvSpPr>
            <a:spLocks noGrp="1"/>
          </p:cNvSpPr>
          <p:nvPr>
            <p:ph type="sldNum" sz="quarter" idx="12"/>
          </p:nvPr>
        </p:nvSpPr>
        <p:spPr/>
        <p:txBody>
          <a:bodyPr/>
          <a:lstStyle/>
          <a:p>
            <a:fld id="{3CC102BF-A2E1-4A36-8B05-16FD9A82D193}" type="slidenum">
              <a:rPr lang="en-US" altLang="en-US"/>
              <a:pPr/>
              <a:t>20</a:t>
            </a:fld>
            <a:endParaRPr lang="en-US" altLang="en-US"/>
          </a:p>
        </p:txBody>
      </p:sp>
      <p:sp>
        <p:nvSpPr>
          <p:cNvPr id="4098" name="Rectangle 2"/>
          <p:cNvSpPr>
            <a:spLocks noGrp="1" noRot="1" noChangeArrowheads="1"/>
          </p:cNvSpPr>
          <p:nvPr>
            <p:ph type="title"/>
          </p:nvPr>
        </p:nvSpPr>
        <p:spPr/>
        <p:txBody>
          <a:bodyPr/>
          <a:lstStyle/>
          <a:p>
            <a:endParaRPr lang="en-US" altLang="en-US"/>
          </a:p>
        </p:txBody>
      </p:sp>
      <p:pic>
        <p:nvPicPr>
          <p:cNvPr id="4099"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02167" y="533401"/>
            <a:ext cx="11387667" cy="5565775"/>
          </a:xfrm>
        </p:spPr>
      </p:pic>
    </p:spTree>
    <p:extLst>
      <p:ext uri="{BB962C8B-B14F-4D97-AF65-F5344CB8AC3E}">
        <p14:creationId xmlns:p14="http://schemas.microsoft.com/office/powerpoint/2010/main" val="175325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endParaRPr lang="en-US" altLang="en-US"/>
          </a:p>
          <a:p>
            <a:r>
              <a:rPr lang="en-US" altLang="en-US"/>
              <a:t>16 Oct 2003</a:t>
            </a:r>
          </a:p>
        </p:txBody>
      </p:sp>
      <p:sp>
        <p:nvSpPr>
          <p:cNvPr id="11" name="Footer Placeholder 4"/>
          <p:cNvSpPr>
            <a:spLocks noGrp="1"/>
          </p:cNvSpPr>
          <p:nvPr>
            <p:ph type="ftr" sz="quarter" idx="11"/>
          </p:nvPr>
        </p:nvSpPr>
        <p:spPr/>
        <p:txBody>
          <a:bodyPr/>
          <a:lstStyle/>
          <a:p>
            <a:endParaRPr lang="en-US" altLang="en-US"/>
          </a:p>
          <a:p>
            <a:r>
              <a:rPr lang="en-US" altLang="en-US"/>
              <a:t>Iverson et al 2003  JM</a:t>
            </a:r>
          </a:p>
        </p:txBody>
      </p:sp>
      <p:sp>
        <p:nvSpPr>
          <p:cNvPr id="12" name="Slide Number Placeholder 5"/>
          <p:cNvSpPr>
            <a:spLocks noGrp="1"/>
          </p:cNvSpPr>
          <p:nvPr>
            <p:ph type="sldNum" sz="quarter" idx="12"/>
          </p:nvPr>
        </p:nvSpPr>
        <p:spPr/>
        <p:txBody>
          <a:bodyPr/>
          <a:lstStyle/>
          <a:p>
            <a:fld id="{FC213CB5-09A6-4ED6-8AF2-E6E57E7768CF}" type="slidenum">
              <a:rPr lang="en-US" altLang="en-US"/>
              <a:pPr/>
              <a:t>21</a:t>
            </a:fld>
            <a:endParaRPr lang="en-US" altLang="en-US"/>
          </a:p>
        </p:txBody>
      </p:sp>
      <p:pic>
        <p:nvPicPr>
          <p:cNvPr id="5122" name="Picture 2"/>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06401" y="304800"/>
            <a:ext cx="11383433" cy="457200"/>
          </a:xfrm>
        </p:spPr>
      </p:pic>
      <p:pic>
        <p:nvPicPr>
          <p:cNvPr id="5123" name="Picture 3"/>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r="37" b="22107"/>
          <a:stretch>
            <a:fillRect/>
          </a:stretch>
        </p:blipFill>
        <p:spPr>
          <a:xfrm>
            <a:off x="304800" y="788988"/>
            <a:ext cx="11480800" cy="5840412"/>
          </a:xfrm>
          <a:ln>
            <a:solidFill>
              <a:schemeClr val="accent1"/>
            </a:solidFill>
            <a:miter lim="800000"/>
            <a:headEnd/>
            <a:tailEnd/>
          </a:ln>
        </p:spPr>
      </p:pic>
      <p:sp>
        <p:nvSpPr>
          <p:cNvPr id="5124" name="AutoShape 4"/>
          <p:cNvSpPr>
            <a:spLocks/>
          </p:cNvSpPr>
          <p:nvPr/>
        </p:nvSpPr>
        <p:spPr bwMode="auto">
          <a:xfrm>
            <a:off x="5283200" y="2743200"/>
            <a:ext cx="609600" cy="342900"/>
          </a:xfrm>
          <a:prstGeom prst="callout2">
            <a:avLst>
              <a:gd name="adj1" fmla="val 33333"/>
              <a:gd name="adj2" fmla="val -16667"/>
              <a:gd name="adj3" fmla="val 33333"/>
              <a:gd name="adj4" fmla="val -65625"/>
              <a:gd name="adj5" fmla="val -44444"/>
              <a:gd name="adj6" fmla="val -116667"/>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w</a:t>
            </a:r>
          </a:p>
        </p:txBody>
      </p:sp>
      <p:sp>
        <p:nvSpPr>
          <p:cNvPr id="5125" name="AutoShape 5"/>
          <p:cNvSpPr>
            <a:spLocks/>
          </p:cNvSpPr>
          <p:nvPr/>
        </p:nvSpPr>
        <p:spPr bwMode="auto">
          <a:xfrm>
            <a:off x="1219200" y="3657600"/>
            <a:ext cx="609600" cy="342900"/>
          </a:xfrm>
          <a:prstGeom prst="callout2">
            <a:avLst>
              <a:gd name="adj1" fmla="val 33333"/>
              <a:gd name="adj2" fmla="val 116667"/>
              <a:gd name="adj3" fmla="val 33333"/>
              <a:gd name="adj4" fmla="val 157639"/>
              <a:gd name="adj5" fmla="val 77778"/>
              <a:gd name="adj6" fmla="val 2000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a:t>
            </a:r>
          </a:p>
        </p:txBody>
      </p:sp>
      <p:sp>
        <p:nvSpPr>
          <p:cNvPr id="5126" name="AutoShape 6"/>
          <p:cNvSpPr>
            <a:spLocks/>
          </p:cNvSpPr>
          <p:nvPr/>
        </p:nvSpPr>
        <p:spPr bwMode="auto">
          <a:xfrm>
            <a:off x="1320800" y="5334000"/>
            <a:ext cx="609600" cy="342900"/>
          </a:xfrm>
          <a:prstGeom prst="callout2">
            <a:avLst>
              <a:gd name="adj1" fmla="val 33333"/>
              <a:gd name="adj2" fmla="val 116667"/>
              <a:gd name="adj3" fmla="val 33333"/>
              <a:gd name="adj4" fmla="val 157639"/>
              <a:gd name="adj5" fmla="val 77778"/>
              <a:gd name="adj6" fmla="val 2000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a:t>
            </a:r>
          </a:p>
        </p:txBody>
      </p:sp>
      <p:sp>
        <p:nvSpPr>
          <p:cNvPr id="5127" name="AutoShape 7"/>
          <p:cNvSpPr>
            <a:spLocks/>
          </p:cNvSpPr>
          <p:nvPr/>
        </p:nvSpPr>
        <p:spPr bwMode="auto">
          <a:xfrm>
            <a:off x="1219200" y="1333500"/>
            <a:ext cx="609600" cy="342900"/>
          </a:xfrm>
          <a:prstGeom prst="callout2">
            <a:avLst>
              <a:gd name="adj1" fmla="val 33333"/>
              <a:gd name="adj2" fmla="val 116667"/>
              <a:gd name="adj3" fmla="val 33333"/>
              <a:gd name="adj4" fmla="val 157639"/>
              <a:gd name="adj5" fmla="val 77778"/>
              <a:gd name="adj6" fmla="val 2000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a:t>
            </a:r>
          </a:p>
        </p:txBody>
      </p:sp>
      <p:sp>
        <p:nvSpPr>
          <p:cNvPr id="5128" name="AutoShape 8"/>
          <p:cNvSpPr>
            <a:spLocks/>
          </p:cNvSpPr>
          <p:nvPr/>
        </p:nvSpPr>
        <p:spPr bwMode="auto">
          <a:xfrm>
            <a:off x="5588000" y="6375400"/>
            <a:ext cx="609600" cy="342900"/>
          </a:xfrm>
          <a:prstGeom prst="callout2">
            <a:avLst>
              <a:gd name="adj1" fmla="val 33333"/>
              <a:gd name="adj2" fmla="val -16667"/>
              <a:gd name="adj3" fmla="val 33333"/>
              <a:gd name="adj4" fmla="val -89236"/>
              <a:gd name="adj5" fmla="val -17593"/>
              <a:gd name="adj6" fmla="val -155556"/>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l</a:t>
            </a:r>
          </a:p>
        </p:txBody>
      </p:sp>
      <p:sp>
        <p:nvSpPr>
          <p:cNvPr id="5129" name="AutoShape 9"/>
          <p:cNvSpPr>
            <a:spLocks/>
          </p:cNvSpPr>
          <p:nvPr/>
        </p:nvSpPr>
        <p:spPr bwMode="auto">
          <a:xfrm>
            <a:off x="5384800" y="4572000"/>
            <a:ext cx="609600" cy="342900"/>
          </a:xfrm>
          <a:prstGeom prst="callout2">
            <a:avLst>
              <a:gd name="adj1" fmla="val 33333"/>
              <a:gd name="adj2" fmla="val -16667"/>
              <a:gd name="adj3" fmla="val 33333"/>
              <a:gd name="adj4" fmla="val -81944"/>
              <a:gd name="adj5" fmla="val -11111"/>
              <a:gd name="adj6" fmla="val -150000"/>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l</a:t>
            </a:r>
          </a:p>
        </p:txBody>
      </p:sp>
    </p:spTree>
    <p:extLst>
      <p:ext uri="{BB962C8B-B14F-4D97-AF65-F5344CB8AC3E}">
        <p14:creationId xmlns:p14="http://schemas.microsoft.com/office/powerpoint/2010/main" val="3310011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Parameters of Language </a:t>
            </a:r>
            <a:br>
              <a:rPr lang="en-US" sz="4400" dirty="0"/>
            </a:br>
            <a:r>
              <a:rPr lang="en-US" sz="4400" dirty="0"/>
              <a:t>Affected by Bilingualism</a:t>
            </a:r>
          </a:p>
        </p:txBody>
      </p:sp>
      <p:sp>
        <p:nvSpPr>
          <p:cNvPr id="8" name="Content Placeholder 7"/>
          <p:cNvSpPr>
            <a:spLocks noGrp="1"/>
          </p:cNvSpPr>
          <p:nvPr>
            <p:ph idx="1"/>
          </p:nvPr>
        </p:nvSpPr>
        <p:spPr>
          <a:xfrm>
            <a:off x="1103312" y="1935480"/>
            <a:ext cx="8946541" cy="4556760"/>
          </a:xfrm>
        </p:spPr>
        <p:txBody>
          <a:bodyPr>
            <a:normAutofit/>
          </a:bodyPr>
          <a:lstStyle/>
          <a:p>
            <a:r>
              <a:rPr lang="en-US" dirty="0" smtClean="0"/>
              <a:t>Semantics</a:t>
            </a:r>
            <a:endParaRPr lang="en-US" dirty="0" smtClean="0"/>
          </a:p>
          <a:p>
            <a:pPr lvl="1"/>
            <a:r>
              <a:rPr lang="en-US" dirty="0" smtClean="0"/>
              <a:t>Lexicon</a:t>
            </a:r>
          </a:p>
          <a:p>
            <a:pPr lvl="1"/>
            <a:r>
              <a:rPr lang="en-US" dirty="0" smtClean="0"/>
              <a:t>Idioms</a:t>
            </a:r>
          </a:p>
          <a:p>
            <a:r>
              <a:rPr lang="en-US" dirty="0" smtClean="0"/>
              <a:t>Syntax – word order, affixation, etc.</a:t>
            </a:r>
          </a:p>
          <a:p>
            <a:r>
              <a:rPr lang="en-US" dirty="0" smtClean="0"/>
              <a:t>Pragmatics – </a:t>
            </a:r>
            <a:r>
              <a:rPr lang="en-US" dirty="0" smtClean="0"/>
              <a:t>Ma’am, wait fo</a:t>
            </a:r>
            <a:r>
              <a:rPr lang="en-US" dirty="0" smtClean="0"/>
              <a:t>r prompt before making comment</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857502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Bilingual Processing </a:t>
            </a:r>
            <a:r>
              <a:rPr lang="en-US" dirty="0" smtClean="0"/>
              <a:t/>
            </a:r>
            <a:br>
              <a:rPr lang="en-US" dirty="0" smtClean="0"/>
            </a:br>
            <a:r>
              <a:rPr lang="en-US" dirty="0" smtClean="0"/>
              <a:t>and </a:t>
            </a:r>
            <a:r>
              <a:rPr lang="en-US" dirty="0"/>
              <a:t>Language Learning</a:t>
            </a:r>
            <a:endParaRPr lang="en-US" b="1"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7" name="Footer Placeholder 6"/>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221890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Mother Language Education</a:t>
            </a:r>
            <a:endParaRPr lang="en-US" dirty="0"/>
          </a:p>
        </p:txBody>
      </p:sp>
      <p:sp>
        <p:nvSpPr>
          <p:cNvPr id="8" name="Content Placeholder 7"/>
          <p:cNvSpPr>
            <a:spLocks noGrp="1"/>
          </p:cNvSpPr>
          <p:nvPr>
            <p:ph idx="1"/>
          </p:nvPr>
        </p:nvSpPr>
        <p:spPr>
          <a:xfrm>
            <a:off x="828992" y="1630680"/>
            <a:ext cx="8946541" cy="4617719"/>
          </a:xfrm>
        </p:spPr>
        <p:txBody>
          <a:bodyPr>
            <a:normAutofit fontScale="92500" lnSpcReduction="10000"/>
          </a:bodyPr>
          <a:lstStyle/>
          <a:p>
            <a:r>
              <a:rPr lang="en-US" dirty="0" smtClean="0"/>
              <a:t>Some evidence, but not rigorous</a:t>
            </a:r>
          </a:p>
          <a:p>
            <a:pPr lvl="1"/>
            <a:r>
              <a:rPr lang="en-US" dirty="0" smtClean="0"/>
              <a:t>Diane Decker – madrasa schools</a:t>
            </a:r>
          </a:p>
          <a:p>
            <a:pPr lvl="1"/>
            <a:r>
              <a:rPr lang="en-US" dirty="0" smtClean="0"/>
              <a:t>Dina </a:t>
            </a:r>
            <a:r>
              <a:rPr lang="en-US" dirty="0" err="1" smtClean="0"/>
              <a:t>Ocampo</a:t>
            </a:r>
            <a:r>
              <a:rPr lang="en-US" dirty="0" smtClean="0"/>
              <a:t> – impact on reading</a:t>
            </a:r>
          </a:p>
          <a:p>
            <a:r>
              <a:rPr lang="en-US" dirty="0" smtClean="0"/>
              <a:t>Learning how to learn in the language that they know (with educational materials and support)</a:t>
            </a:r>
          </a:p>
          <a:p>
            <a:r>
              <a:rPr lang="en-US" dirty="0" smtClean="0"/>
              <a:t>Learning the future medium of instruction</a:t>
            </a:r>
          </a:p>
          <a:p>
            <a:r>
              <a:rPr lang="en-US" dirty="0" smtClean="0"/>
              <a:t>Using the new medium</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3030931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Language Tagging</a:t>
            </a:r>
            <a:endParaRPr lang="en-US" dirty="0"/>
          </a:p>
        </p:txBody>
      </p:sp>
      <p:sp>
        <p:nvSpPr>
          <p:cNvPr id="8" name="Content Placeholder 7"/>
          <p:cNvSpPr>
            <a:spLocks noGrp="1"/>
          </p:cNvSpPr>
          <p:nvPr>
            <p:ph idx="1"/>
          </p:nvPr>
        </p:nvSpPr>
        <p:spPr/>
        <p:txBody>
          <a:bodyPr/>
          <a:lstStyle/>
          <a:p>
            <a:r>
              <a:rPr lang="en-US" dirty="0" smtClean="0"/>
              <a:t>Per word then per language </a:t>
            </a:r>
            <a:br>
              <a:rPr lang="en-US" dirty="0" smtClean="0"/>
            </a:br>
            <a:r>
              <a:rPr lang="en-US" dirty="0" smtClean="0"/>
              <a:t>vs per language then per word</a:t>
            </a:r>
          </a:p>
          <a:p>
            <a:r>
              <a:rPr lang="en-US" dirty="0" smtClean="0"/>
              <a:t>Mommy in French, Daddy in English vs simultaneous code mixing</a:t>
            </a:r>
          </a:p>
          <a:p>
            <a:r>
              <a:rPr lang="en-US" dirty="0" smtClean="0"/>
              <a:t>“</a:t>
            </a:r>
            <a:r>
              <a:rPr lang="en-US" dirty="0" err="1" smtClean="0"/>
              <a:t>Ano</a:t>
            </a:r>
            <a:r>
              <a:rPr lang="en-US" dirty="0" smtClean="0"/>
              <a:t> </a:t>
            </a:r>
            <a:r>
              <a:rPr lang="en-US" dirty="0" err="1" smtClean="0"/>
              <a:t>ito</a:t>
            </a:r>
            <a:r>
              <a:rPr lang="en-US" dirty="0" smtClean="0"/>
              <a:t> [</a:t>
            </a:r>
            <a:r>
              <a:rPr lang="en-US" dirty="0" err="1" smtClean="0"/>
              <a:t>kutsara</a:t>
            </a:r>
            <a:r>
              <a:rPr lang="en-US" dirty="0" smtClean="0"/>
              <a:t>] </a:t>
            </a:r>
            <a:r>
              <a:rPr lang="en-US" dirty="0" err="1" smtClean="0"/>
              <a:t>sa</a:t>
            </a:r>
            <a:r>
              <a:rPr lang="en-US" dirty="0" smtClean="0"/>
              <a:t> English?”</a:t>
            </a:r>
          </a:p>
          <a:p>
            <a:pPr marL="0" indent="0">
              <a:buNone/>
            </a:pP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245512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Switching and Mixing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Code Switch – between sentences, or to different persons</a:t>
            </a:r>
          </a:p>
          <a:p>
            <a:r>
              <a:rPr lang="en-US" dirty="0" smtClean="0"/>
              <a:t>Code mixing</a:t>
            </a:r>
          </a:p>
          <a:p>
            <a:pPr lvl="1"/>
            <a:r>
              <a:rPr lang="en-US" dirty="0" smtClean="0"/>
              <a:t>Intra sentential – </a:t>
            </a:r>
            <a:r>
              <a:rPr lang="en-US" dirty="0" err="1" smtClean="0"/>
              <a:t>Kakain</a:t>
            </a:r>
            <a:r>
              <a:rPr lang="en-US" dirty="0" smtClean="0"/>
              <a:t> </a:t>
            </a:r>
            <a:r>
              <a:rPr lang="en-US" dirty="0" err="1" smtClean="0"/>
              <a:t>ako</a:t>
            </a:r>
            <a:r>
              <a:rPr lang="en-US" dirty="0" smtClean="0"/>
              <a:t> ng ice cream</a:t>
            </a:r>
          </a:p>
          <a:p>
            <a:pPr lvl="1"/>
            <a:r>
              <a:rPr lang="en-US" dirty="0" smtClean="0"/>
              <a:t>Intra word – mag-</a:t>
            </a:r>
            <a:r>
              <a:rPr lang="en-US" dirty="0" err="1" smtClean="0"/>
              <a:t>i</a:t>
            </a:r>
            <a:r>
              <a:rPr lang="en-US" dirty="0" smtClean="0"/>
              <a:t>-ice cream </a:t>
            </a:r>
            <a:r>
              <a:rPr lang="en-US" dirty="0" err="1" smtClean="0"/>
              <a:t>ako</a:t>
            </a:r>
            <a:r>
              <a:rPr lang="en-US" dirty="0" smtClean="0"/>
              <a:t> (</a:t>
            </a:r>
            <a:r>
              <a:rPr lang="en-US" i="1" dirty="0" err="1" smtClean="0"/>
              <a:t>nag</a:t>
            </a:r>
            <a:r>
              <a:rPr lang="en-US" dirty="0" err="1" smtClean="0"/>
              <a:t>college</a:t>
            </a:r>
            <a:r>
              <a:rPr lang="en-US" dirty="0" smtClean="0"/>
              <a:t>, </a:t>
            </a:r>
            <a:r>
              <a:rPr lang="en-US" dirty="0" err="1" smtClean="0"/>
              <a:t>g</a:t>
            </a:r>
            <a:r>
              <a:rPr lang="en-US" i="1" dirty="0" err="1" smtClean="0"/>
              <a:t>um</a:t>
            </a:r>
            <a:r>
              <a:rPr lang="en-US" dirty="0" err="1" smtClean="0"/>
              <a:t>raduate</a:t>
            </a:r>
            <a:r>
              <a:rPr lang="en-US" dirty="0" smtClean="0"/>
              <a:t>) </a:t>
            </a:r>
          </a:p>
          <a:p>
            <a:r>
              <a:rPr lang="en-US" dirty="0" smtClean="0"/>
              <a:t>Rules of code mixing</a:t>
            </a:r>
          </a:p>
          <a:p>
            <a:r>
              <a:rPr lang="en-US" dirty="0" smtClean="0"/>
              <a:t>Base language of code mixing</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2797365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482649" cy="507402"/>
          </a:xfrm>
        </p:spPr>
        <p:txBody>
          <a:bodyPr/>
          <a:lstStyle/>
          <a:p>
            <a:r>
              <a:rPr lang="en-US" sz="2400" u="sng" dirty="0">
                <a:solidFill>
                  <a:schemeClr val="accent1">
                    <a:lumMod val="60000"/>
                    <a:lumOff val="40000"/>
                  </a:schemeClr>
                </a:solidFill>
              </a:rPr>
              <a:t>http://www.gov.ph/2013/05/15/republic-act-no-10533/</a:t>
            </a:r>
          </a:p>
        </p:txBody>
      </p:sp>
      <p:sp>
        <p:nvSpPr>
          <p:cNvPr id="3" name="Content Placeholder 2"/>
          <p:cNvSpPr>
            <a:spLocks noGrp="1"/>
          </p:cNvSpPr>
          <p:nvPr>
            <p:ph idx="1"/>
          </p:nvPr>
        </p:nvSpPr>
        <p:spPr>
          <a:xfrm>
            <a:off x="478472" y="1036320"/>
            <a:ext cx="8946541" cy="5273039"/>
          </a:xfrm>
        </p:spPr>
        <p:txBody>
          <a:bodyPr>
            <a:noAutofit/>
          </a:bodyPr>
          <a:lstStyle/>
          <a:p>
            <a:pPr marL="0" indent="0">
              <a:buNone/>
            </a:pPr>
            <a:r>
              <a:rPr lang="en-US" sz="1800" dirty="0"/>
              <a:t>Basic education shall be delivered in languages understood by the learners as the language plays a strategic role in shaping the formative years of learners.</a:t>
            </a:r>
          </a:p>
          <a:p>
            <a:pPr marL="0" indent="0">
              <a:buNone/>
            </a:pPr>
            <a:endParaRPr lang="en-US" sz="1800" dirty="0"/>
          </a:p>
          <a:p>
            <a:pPr marL="0" indent="0">
              <a:buNone/>
            </a:pPr>
            <a:r>
              <a:rPr lang="en-US" sz="1800" dirty="0"/>
              <a:t>For </a:t>
            </a:r>
            <a:r>
              <a:rPr lang="en-US" sz="1800" u="sng" dirty="0"/>
              <a:t>kindergarten and the first three (3) years of elementary</a:t>
            </a:r>
            <a:r>
              <a:rPr lang="en-US" sz="1800" dirty="0"/>
              <a:t> education, instruction, teaching materials and assessment shall be in the </a:t>
            </a:r>
            <a:r>
              <a:rPr lang="en-US" sz="1800" u="sng" dirty="0"/>
              <a:t>regional or native language</a:t>
            </a:r>
            <a:r>
              <a:rPr lang="en-US" sz="1800" dirty="0"/>
              <a:t> of the learners. The Department of Education (</a:t>
            </a:r>
            <a:r>
              <a:rPr lang="en-US" sz="1800" dirty="0" err="1"/>
              <a:t>DepED</a:t>
            </a:r>
            <a:r>
              <a:rPr lang="en-US" sz="1800" dirty="0"/>
              <a:t>) shall formulate a mother language </a:t>
            </a:r>
            <a:r>
              <a:rPr lang="en-US" sz="1800" u="sng" dirty="0"/>
              <a:t>transition program from Grade 4 to Grade 6</a:t>
            </a:r>
            <a:r>
              <a:rPr lang="en-US" sz="1800" dirty="0"/>
              <a:t> so that Filipino and English shall be gradually introduced as languages of instruction until such time when these two (2) languages can </a:t>
            </a:r>
            <a:r>
              <a:rPr lang="en-US" sz="1800" u="sng" dirty="0"/>
              <a:t>become the primary languages of instruction at the secondary level</a:t>
            </a:r>
            <a:r>
              <a:rPr lang="en-US" sz="1800" dirty="0"/>
              <a:t>.</a:t>
            </a:r>
          </a:p>
          <a:p>
            <a:pPr marL="0" indent="0">
              <a:buNone/>
            </a:pPr>
            <a:endParaRPr lang="en-US" sz="1800" dirty="0"/>
          </a:p>
          <a:p>
            <a:pPr marL="0" indent="0">
              <a:buNone/>
            </a:pPr>
            <a:r>
              <a:rPr lang="en-US" sz="1800" dirty="0"/>
              <a:t>For purposes of this Act, mother language or first Language (LI) refers to language or languages first learned by a child, which he/she identifies with, is identified as a native language user of by others, which he/she knows best, or uses most. This includes Filipino sign language used by individuals with pertinent disabilities. The regional or native language refers to the traditional speech variety or variety of Filipino sign language existing in a region, area or place.</a:t>
            </a: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2449530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51" y="239358"/>
            <a:ext cx="9404723" cy="1400530"/>
          </a:xfrm>
        </p:spPr>
        <p:txBody>
          <a:bodyPr/>
          <a:lstStyle/>
          <a:p>
            <a:r>
              <a:rPr lang="en-US" sz="2800" cap="all" dirty="0"/>
              <a:t>BUILDING PROFICIENCY THROUGH LANGUAGE (MOTHER TONGUE-BASED MULTILINGUAL EDUCATION)</a:t>
            </a:r>
            <a:br>
              <a:rPr lang="en-US" sz="2800" cap="all" dirty="0"/>
            </a:br>
            <a:r>
              <a:rPr lang="en-US" sz="1400" cap="all" dirty="0"/>
              <a:t>http://www.gov.ph/k-12/</a:t>
            </a:r>
            <a:endParaRPr lang="en-US" sz="2800" dirty="0"/>
          </a:p>
        </p:txBody>
      </p:sp>
      <p:sp>
        <p:nvSpPr>
          <p:cNvPr id="3" name="Content Placeholder 2"/>
          <p:cNvSpPr>
            <a:spLocks noGrp="1"/>
          </p:cNvSpPr>
          <p:nvPr>
            <p:ph idx="1"/>
          </p:nvPr>
        </p:nvSpPr>
        <p:spPr>
          <a:xfrm>
            <a:off x="661352" y="1569720"/>
            <a:ext cx="8946541" cy="4770119"/>
          </a:xfrm>
        </p:spPr>
        <p:txBody>
          <a:bodyPr>
            <a:noAutofit/>
          </a:bodyPr>
          <a:lstStyle/>
          <a:p>
            <a:r>
              <a:rPr lang="en-US" sz="2000" dirty="0" smtClean="0"/>
              <a:t>Students </a:t>
            </a:r>
            <a:r>
              <a:rPr lang="en-US" sz="2000" dirty="0"/>
              <a:t>are able to learn best through their first language, their Mother Tongue (MT). Twelve (12) MT languages have been introduced for SY 2012-2013: Bahasa </a:t>
            </a:r>
            <a:r>
              <a:rPr lang="en-US" sz="2000" dirty="0" err="1"/>
              <a:t>Sug</a:t>
            </a:r>
            <a:r>
              <a:rPr lang="en-US" sz="2000" dirty="0"/>
              <a:t>, </a:t>
            </a:r>
            <a:r>
              <a:rPr lang="en-US" sz="2000" dirty="0" err="1"/>
              <a:t>Bikol</a:t>
            </a:r>
            <a:r>
              <a:rPr lang="en-US" sz="2000" dirty="0"/>
              <a:t>, Cebuano, </a:t>
            </a:r>
            <a:r>
              <a:rPr lang="en-US" sz="2000" dirty="0" err="1"/>
              <a:t>Chabacano</a:t>
            </a:r>
            <a:r>
              <a:rPr lang="en-US" sz="2000" dirty="0"/>
              <a:t>, Hiligaynon, </a:t>
            </a:r>
            <a:r>
              <a:rPr lang="en-US" sz="2000" dirty="0" err="1"/>
              <a:t>Iloko</a:t>
            </a:r>
            <a:r>
              <a:rPr lang="en-US" sz="2000" dirty="0"/>
              <a:t>, Kapampangan, </a:t>
            </a:r>
            <a:r>
              <a:rPr lang="en-US" sz="2000" dirty="0" err="1"/>
              <a:t>Maguindanaoan</a:t>
            </a:r>
            <a:r>
              <a:rPr lang="en-US" sz="2000" dirty="0"/>
              <a:t>, </a:t>
            </a:r>
            <a:r>
              <a:rPr lang="en-US" sz="2000" dirty="0" err="1"/>
              <a:t>Meranao</a:t>
            </a:r>
            <a:r>
              <a:rPr lang="en-US" sz="2000" dirty="0"/>
              <a:t>, </a:t>
            </a:r>
            <a:r>
              <a:rPr lang="en-US" sz="2000" dirty="0" err="1"/>
              <a:t>Pangasinense</a:t>
            </a:r>
            <a:r>
              <a:rPr lang="en-US" sz="2000" dirty="0"/>
              <a:t>, Tagalog, and </a:t>
            </a:r>
            <a:r>
              <a:rPr lang="en-US" sz="2000" dirty="0" err="1"/>
              <a:t>Waray</a:t>
            </a:r>
            <a:r>
              <a:rPr lang="en-US" sz="2000" dirty="0"/>
              <a:t>. Other local languages will be added in succeeding school years.</a:t>
            </a:r>
          </a:p>
          <a:p>
            <a:r>
              <a:rPr lang="en-US" sz="2000" u="sng" dirty="0"/>
              <a:t>Aside from the Mother Tongue, English and Filipino are taught as subjects starting Grade 1, with a focus on oral fluency. From Grades 4 to 6, English and Filipino are gradually introduced as languages of instruction</a:t>
            </a:r>
            <a:r>
              <a:rPr lang="en-US" sz="2000" dirty="0"/>
              <a:t>. Both will become primary languages of instruction in Junior High School (JHS) and Senior High School (SHS).</a:t>
            </a:r>
          </a:p>
          <a:p>
            <a:r>
              <a:rPr lang="en-US" sz="2000" dirty="0"/>
              <a:t>After Grade 1, every student can read in his or her Mother Tongue. Learning in Mother Tongue also serves as the foundation for students to learn Filipino and English easily.</a:t>
            </a:r>
          </a:p>
          <a:p>
            <a:endParaRPr lang="en-US" sz="2000"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319325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Noun: Category &amp; Language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2568210"/>
              </p:ext>
            </p:extLst>
          </p:nvPr>
        </p:nvGraphicFramePr>
        <p:xfrm>
          <a:off x="2819400" y="1386840"/>
          <a:ext cx="6311195" cy="5151120"/>
        </p:xfrm>
        <a:graphic>
          <a:graphicData uri="http://schemas.openxmlformats.org/drawingml/2006/table">
            <a:tbl>
              <a:tblPr firstRow="1" bandRow="1">
                <a:tableStyleId>{F5AB1C69-6EDB-4FF4-983F-18BD219EF322}</a:tableStyleId>
              </a:tblPr>
              <a:tblGrid>
                <a:gridCol w="2580161"/>
                <a:gridCol w="1865517"/>
                <a:gridCol w="1865517"/>
              </a:tblGrid>
              <a:tr h="429260">
                <a:tc rowSpan="2">
                  <a:txBody>
                    <a:bodyPr/>
                    <a:lstStyle/>
                    <a:p>
                      <a:pPr marL="0" marR="0" algn="ctr">
                        <a:lnSpc>
                          <a:spcPct val="115000"/>
                        </a:lnSpc>
                        <a:spcBef>
                          <a:spcPts val="0"/>
                        </a:spcBef>
                        <a:spcAft>
                          <a:spcPts val="0"/>
                        </a:spcAft>
                      </a:pPr>
                      <a:r>
                        <a:rPr lang="en-US" sz="1800" b="1" dirty="0">
                          <a:effectLst/>
                        </a:rPr>
                        <a:t>Noun Category</a:t>
                      </a:r>
                      <a:endParaRPr lang="en-US" sz="1800" b="1" dirty="0">
                        <a:effectLst/>
                        <a:latin typeface="Calibri"/>
                        <a:ea typeface="Times New Roman"/>
                        <a:cs typeface="Times New Roman"/>
                      </a:endParaRPr>
                    </a:p>
                  </a:txBody>
                  <a:tcPr marT="0" marB="0" anchor="ctr">
                    <a:cell3D prstMaterial="dkEdge">
                      <a:bevel/>
                      <a:lightRig rig="flood" dir="t"/>
                    </a:cell3D>
                  </a:tcPr>
                </a:tc>
                <a:tc gridSpan="2">
                  <a:txBody>
                    <a:bodyPr/>
                    <a:lstStyle/>
                    <a:p>
                      <a:pPr marL="0" marR="0" algn="ctr">
                        <a:lnSpc>
                          <a:spcPct val="115000"/>
                        </a:lnSpc>
                        <a:spcBef>
                          <a:spcPts val="0"/>
                        </a:spcBef>
                        <a:spcAft>
                          <a:spcPts val="0"/>
                        </a:spcAft>
                      </a:pPr>
                      <a:r>
                        <a:rPr lang="en-US" sz="1800" b="1" dirty="0">
                          <a:effectLst/>
                        </a:rPr>
                        <a:t>Proportion of Tokens</a:t>
                      </a:r>
                      <a:endParaRPr lang="en-US" sz="1800" b="1" dirty="0">
                        <a:effectLst/>
                        <a:latin typeface="Calibri"/>
                        <a:ea typeface="Times New Roman"/>
                        <a:cs typeface="Times New Roman"/>
                      </a:endParaRPr>
                    </a:p>
                  </a:txBody>
                  <a:tcPr marT="0" marB="0" anchor="b">
                    <a:cell3D prstMaterial="dkEdge">
                      <a:bevel/>
                      <a:lightRig rig="flood" dir="t"/>
                    </a:cell3D>
                  </a:tcPr>
                </a:tc>
                <a:tc hMerge="1">
                  <a:txBody>
                    <a:bodyPr/>
                    <a:lstStyle/>
                    <a:p>
                      <a:endParaRPr lang="en-US"/>
                    </a:p>
                  </a:txBody>
                  <a:tcPr/>
                </a:tc>
              </a:tr>
              <a:tr h="429260">
                <a:tc vMerge="1">
                  <a:txBody>
                    <a:bodyPr/>
                    <a:lstStyle/>
                    <a:p>
                      <a:endParaRPr lang="en-US"/>
                    </a:p>
                  </a:txBody>
                  <a:tcPr/>
                </a:tc>
                <a:tc>
                  <a:txBody>
                    <a:bodyPr/>
                    <a:lstStyle/>
                    <a:p>
                      <a:pPr marL="0" marR="0" algn="ctr">
                        <a:lnSpc>
                          <a:spcPct val="115000"/>
                        </a:lnSpc>
                        <a:spcBef>
                          <a:spcPts val="0"/>
                        </a:spcBef>
                        <a:spcAft>
                          <a:spcPts val="0"/>
                        </a:spcAft>
                      </a:pPr>
                      <a:r>
                        <a:rPr lang="en-US" sz="1800" b="1" dirty="0">
                          <a:effectLst/>
                        </a:rPr>
                        <a:t>English</a:t>
                      </a:r>
                      <a:endParaRPr lang="en-US" sz="1800" b="1" dirty="0">
                        <a:effectLst/>
                        <a:latin typeface="Calibri"/>
                        <a:ea typeface="Times New Roman"/>
                        <a:cs typeface="Times New Roman"/>
                      </a:endParaRPr>
                    </a:p>
                  </a:txBody>
                  <a:tcPr marT="0" marB="0" anchor="b">
                    <a:cell3D prstMaterial="dkEdge">
                      <a:bevel/>
                      <a:lightRig rig="flood" dir="t"/>
                    </a:cell3D>
                  </a:tcPr>
                </a:tc>
                <a:tc>
                  <a:txBody>
                    <a:bodyPr/>
                    <a:lstStyle/>
                    <a:p>
                      <a:pPr marL="0" marR="0" algn="ctr">
                        <a:lnSpc>
                          <a:spcPct val="115000"/>
                        </a:lnSpc>
                        <a:spcBef>
                          <a:spcPts val="0"/>
                        </a:spcBef>
                        <a:spcAft>
                          <a:spcPts val="0"/>
                        </a:spcAft>
                      </a:pPr>
                      <a:r>
                        <a:rPr lang="en-US" sz="1800" b="1">
                          <a:effectLst/>
                        </a:rPr>
                        <a:t>Tagalog</a:t>
                      </a:r>
                      <a:endParaRPr lang="en-US" sz="1800" b="1">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animal</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95%</a:t>
                      </a:r>
                      <a:endParaRPr lang="en-US" sz="1800" b="1" dirty="0">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5%</a:t>
                      </a:r>
                      <a:endParaRPr lang="en-US" sz="1800" b="1">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apparel/footwear</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87%</a:t>
                      </a:r>
                      <a:endParaRPr lang="en-US" sz="1800" b="1" dirty="0">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13%</a:t>
                      </a:r>
                      <a:endParaRPr lang="en-US" sz="1800" b="1" dirty="0">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body parts</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29%</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71%</a:t>
                      </a:r>
                      <a:endParaRPr lang="en-US" sz="1800" b="1" dirty="0">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food or drink</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78%</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22%</a:t>
                      </a:r>
                      <a:endParaRPr lang="en-US" sz="1800" b="1" dirty="0">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object</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53%</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47%</a:t>
                      </a:r>
                      <a:endParaRPr lang="en-US" sz="1800" b="1" dirty="0">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persons</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73%</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27%</a:t>
                      </a:r>
                      <a:endParaRPr lang="en-US" sz="1800" b="1" dirty="0">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places</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33%</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67%</a:t>
                      </a:r>
                      <a:endParaRPr lang="en-US" sz="1800" b="1" dirty="0">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plants</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100%</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0%</a:t>
                      </a:r>
                      <a:endParaRPr lang="en-US" sz="1800" b="1" dirty="0">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toys</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96%</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4%</a:t>
                      </a:r>
                      <a:endParaRPr lang="en-US" sz="1800" b="1" dirty="0">
                        <a:effectLst/>
                        <a:latin typeface="Calibri"/>
                        <a:ea typeface="Times New Roman"/>
                        <a:cs typeface="Times New Roman"/>
                      </a:endParaRPr>
                    </a:p>
                  </a:txBody>
                  <a:tcPr marT="0" marB="0" anchor="b">
                    <a:cell3D prstMaterial="dkEdge">
                      <a:bevel/>
                      <a:lightRig rig="flood" dir="t"/>
                    </a:cell3D>
                  </a:tcPr>
                </a:tc>
              </a:tr>
              <a:tr h="429260">
                <a:tc>
                  <a:txBody>
                    <a:bodyPr/>
                    <a:lstStyle/>
                    <a:p>
                      <a:pPr marL="0" marR="0">
                        <a:lnSpc>
                          <a:spcPct val="115000"/>
                        </a:lnSpc>
                        <a:spcBef>
                          <a:spcPts val="0"/>
                        </a:spcBef>
                        <a:spcAft>
                          <a:spcPts val="0"/>
                        </a:spcAft>
                      </a:pPr>
                      <a:r>
                        <a:rPr lang="en-US" sz="1800" b="1">
                          <a:effectLst/>
                        </a:rPr>
                        <a:t>TOTAL</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a:effectLst/>
                        </a:rPr>
                        <a:t>69%</a:t>
                      </a:r>
                      <a:endParaRPr lang="en-US" sz="1800" b="1">
                        <a:effectLst/>
                        <a:latin typeface="Calibri"/>
                        <a:ea typeface="Times New Roman"/>
                        <a:cs typeface="Times New Roman"/>
                      </a:endParaRPr>
                    </a:p>
                  </a:txBody>
                  <a:tcPr marT="0" marB="0" anchor="b">
                    <a:cell3D prstMaterial="dkEdge">
                      <a:bevel/>
                      <a:lightRig rig="flood" dir="t"/>
                    </a:cell3D>
                  </a:tcPr>
                </a:tc>
                <a:tc>
                  <a:txBody>
                    <a:bodyPr/>
                    <a:lstStyle/>
                    <a:p>
                      <a:pPr marL="0" marR="27940" algn="r">
                        <a:lnSpc>
                          <a:spcPct val="115000"/>
                        </a:lnSpc>
                        <a:spcBef>
                          <a:spcPts val="0"/>
                        </a:spcBef>
                        <a:spcAft>
                          <a:spcPts val="0"/>
                        </a:spcAft>
                      </a:pPr>
                      <a:r>
                        <a:rPr lang="en-US" sz="1800" b="1" dirty="0">
                          <a:effectLst/>
                        </a:rPr>
                        <a:t>31%</a:t>
                      </a:r>
                      <a:endParaRPr lang="en-US" sz="1800" b="1" dirty="0">
                        <a:effectLst/>
                        <a:latin typeface="Calibri"/>
                        <a:ea typeface="Times New Roman"/>
                        <a:cs typeface="Times New Roman"/>
                      </a:endParaRPr>
                    </a:p>
                  </a:txBody>
                  <a:tcPr marT="0" marB="0" anchor="b">
                    <a:cell3D prstMaterial="dkEdge">
                      <a:bevel/>
                      <a:lightRig rig="flood" dir="t"/>
                    </a:cell3D>
                  </a:tcPr>
                </a:tc>
              </a:tr>
            </a:tbl>
          </a:graphicData>
        </a:graphic>
      </p:graphicFrame>
      <p:sp>
        <p:nvSpPr>
          <p:cNvPr id="4" name="Date Placeholder 3"/>
          <p:cNvSpPr>
            <a:spLocks noGrp="1"/>
          </p:cNvSpPr>
          <p:nvPr>
            <p:ph type="dt" sz="half" idx="10"/>
          </p:nvPr>
        </p:nvSpPr>
        <p:spPr/>
        <p:txBody>
          <a:bodyPr/>
          <a:lstStyle/>
          <a:p>
            <a:r>
              <a:rPr lang="en-US" smtClean="0"/>
              <a:t>2013-04-03</a:t>
            </a:r>
            <a:endParaRPr lang="en-US"/>
          </a:p>
        </p:txBody>
      </p:sp>
      <p:sp>
        <p:nvSpPr>
          <p:cNvPr id="5" name="Slide Number Placeholder 4"/>
          <p:cNvSpPr>
            <a:spLocks noGrp="1"/>
          </p:cNvSpPr>
          <p:nvPr>
            <p:ph type="sldNum" sz="quarter" idx="12"/>
          </p:nvPr>
        </p:nvSpPr>
        <p:spPr>
          <a:xfrm>
            <a:off x="10322560" y="295729"/>
            <a:ext cx="838199" cy="767687"/>
          </a:xfrm>
        </p:spPr>
        <p:txBody>
          <a:bodyPr/>
          <a:lstStyle/>
          <a:p>
            <a:fld id="{6093BC03-B918-4A90-90EA-A590E60232BC}" type="slidenum">
              <a:rPr lang="en-US" smtClean="0"/>
              <a:t>29</a:t>
            </a:fld>
            <a:endParaRPr lang="en-US"/>
          </a:p>
        </p:txBody>
      </p:sp>
      <p:sp>
        <p:nvSpPr>
          <p:cNvPr id="7" name="Rectangle 6"/>
          <p:cNvSpPr/>
          <p:nvPr/>
        </p:nvSpPr>
        <p:spPr>
          <a:xfrm rot="21354476">
            <a:off x="493130" y="1990695"/>
            <a:ext cx="2246129" cy="35394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ENGLISH</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Animals</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Clothing</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Food</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Persons</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Plants</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Toys</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rot="475659">
            <a:off x="9203147" y="3063240"/>
            <a:ext cx="2582759" cy="156966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TAGALOG</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Body parts</a:t>
            </a:r>
          </a:p>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Places</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878099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Comments</a:t>
            </a:r>
            <a:endParaRPr lang="en-US" dirty="0"/>
          </a:p>
        </p:txBody>
      </p:sp>
      <p:sp>
        <p:nvSpPr>
          <p:cNvPr id="3" name="Content Placeholder 2"/>
          <p:cNvSpPr>
            <a:spLocks noGrp="1"/>
          </p:cNvSpPr>
          <p:nvPr>
            <p:ph idx="1"/>
          </p:nvPr>
        </p:nvSpPr>
        <p:spPr/>
        <p:txBody>
          <a:bodyPr>
            <a:normAutofit/>
          </a:bodyPr>
          <a:lstStyle/>
          <a:p>
            <a:r>
              <a:rPr lang="en-US" dirty="0" smtClean="0"/>
              <a:t>2/3 of the world is in some way bilingual</a:t>
            </a:r>
          </a:p>
          <a:p>
            <a:r>
              <a:rPr lang="en-US" dirty="0" smtClean="0"/>
              <a:t>Every  language reflects a culture</a:t>
            </a:r>
          </a:p>
          <a:p>
            <a:r>
              <a:rPr lang="en-US" dirty="0" smtClean="0"/>
              <a:t>Flexibility derived from bilingualism</a:t>
            </a: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379998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 Category &amp; Language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906205"/>
              </p:ext>
            </p:extLst>
          </p:nvPr>
        </p:nvGraphicFramePr>
        <p:xfrm>
          <a:off x="609600" y="1491232"/>
          <a:ext cx="11072165" cy="3916680"/>
        </p:xfrm>
        <a:graphic>
          <a:graphicData uri="http://schemas.openxmlformats.org/drawingml/2006/table">
            <a:tbl>
              <a:tblPr firstRow="1" bandRow="1">
                <a:tableStyleId>{1FECB4D8-DB02-4DC6-A0A2-4F2EBAE1DC90}</a:tableStyleId>
              </a:tblPr>
              <a:tblGrid>
                <a:gridCol w="2426547"/>
                <a:gridCol w="1461043"/>
                <a:gridCol w="1436915"/>
                <a:gridCol w="1436915"/>
                <a:gridCol w="1436915"/>
                <a:gridCol w="1436915"/>
                <a:gridCol w="1436915"/>
              </a:tblGrid>
              <a:tr h="370840">
                <a:tc>
                  <a:txBody>
                    <a:bodyPr/>
                    <a:lstStyle/>
                    <a:p>
                      <a:pPr marL="0" marR="0" algn="ctr">
                        <a:lnSpc>
                          <a:spcPct val="115000"/>
                        </a:lnSpc>
                        <a:spcBef>
                          <a:spcPts val="0"/>
                        </a:spcBef>
                        <a:spcAft>
                          <a:spcPts val="0"/>
                        </a:spcAft>
                      </a:pPr>
                      <a:r>
                        <a:rPr lang="en-US" sz="2400" b="1" dirty="0">
                          <a:effectLst/>
                        </a:rPr>
                        <a:t>Language </a:t>
                      </a:r>
                      <a:endParaRPr lang="en-US" sz="2400" b="1" dirty="0" smtClean="0">
                        <a:effectLst/>
                      </a:endParaRPr>
                    </a:p>
                    <a:p>
                      <a:pPr marL="0" marR="0" algn="ctr">
                        <a:lnSpc>
                          <a:spcPct val="115000"/>
                        </a:lnSpc>
                        <a:spcBef>
                          <a:spcPts val="0"/>
                        </a:spcBef>
                        <a:spcAft>
                          <a:spcPts val="0"/>
                        </a:spcAft>
                      </a:pPr>
                      <a:r>
                        <a:rPr lang="en-US" sz="2400" b="1" dirty="0" smtClean="0">
                          <a:effectLst/>
                        </a:rPr>
                        <a:t>of </a:t>
                      </a:r>
                      <a:r>
                        <a:rPr lang="en-US" sz="2400" b="1" dirty="0">
                          <a:effectLst/>
                        </a:rPr>
                        <a:t>stem</a:t>
                      </a:r>
                      <a:endParaRPr lang="en-US" sz="2400" b="1" dirty="0">
                        <a:effectLst/>
                        <a:latin typeface="Calibri"/>
                        <a:ea typeface="Times New Roman"/>
                        <a:cs typeface="Times New Roman"/>
                      </a:endParaRPr>
                    </a:p>
                  </a:txBody>
                  <a:tcPr marT="0" marB="0" anchor="ctr">
                    <a:cell3D prstMaterial="dkEdge">
                      <a:bevel/>
                      <a:lightRig rig="flood" dir="t"/>
                    </a:cell3D>
                  </a:tcPr>
                </a:tc>
                <a:tc gridSpan="2">
                  <a:txBody>
                    <a:bodyPr/>
                    <a:lstStyle/>
                    <a:p>
                      <a:pPr marL="0" marR="0" algn="ctr">
                        <a:lnSpc>
                          <a:spcPct val="115000"/>
                        </a:lnSpc>
                        <a:spcBef>
                          <a:spcPts val="0"/>
                        </a:spcBef>
                        <a:spcAft>
                          <a:spcPts val="0"/>
                        </a:spcAft>
                      </a:pPr>
                      <a:r>
                        <a:rPr lang="en-US" sz="2400" b="1">
                          <a:effectLst/>
                        </a:rPr>
                        <a:t>All</a:t>
                      </a:r>
                      <a:endParaRPr lang="en-US" sz="2400" b="1">
                        <a:effectLst/>
                        <a:latin typeface="Calibri"/>
                        <a:ea typeface="Times New Roman"/>
                        <a:cs typeface="Times New Roman"/>
                      </a:endParaRPr>
                    </a:p>
                  </a:txBody>
                  <a:tcPr marT="0" marB="0" anchor="ctr">
                    <a:cell3D prstMaterial="dkEdge">
                      <a:bevel/>
                      <a:lightRig rig="flood" dir="t"/>
                    </a:cell3D>
                  </a:tcPr>
                </a:tc>
                <a:tc hMerge="1">
                  <a:txBody>
                    <a:bodyPr/>
                    <a:lstStyle/>
                    <a:p>
                      <a:endParaRPr lang="en-US"/>
                    </a:p>
                  </a:txBody>
                  <a:tcPr/>
                </a:tc>
                <a:tc gridSpan="2">
                  <a:txBody>
                    <a:bodyPr/>
                    <a:lstStyle/>
                    <a:p>
                      <a:pPr marL="0" marR="0" algn="ctr">
                        <a:lnSpc>
                          <a:spcPct val="115000"/>
                        </a:lnSpc>
                        <a:spcBef>
                          <a:spcPts val="0"/>
                        </a:spcBef>
                        <a:spcAft>
                          <a:spcPts val="0"/>
                        </a:spcAft>
                      </a:pPr>
                      <a:r>
                        <a:rPr lang="en-US" sz="2400" b="1">
                          <a:effectLst/>
                        </a:rPr>
                        <a:t>Top 50</a:t>
                      </a:r>
                      <a:endParaRPr lang="en-US" sz="2400" b="1">
                        <a:effectLst/>
                        <a:latin typeface="Calibri"/>
                        <a:ea typeface="Times New Roman"/>
                        <a:cs typeface="Times New Roman"/>
                      </a:endParaRPr>
                    </a:p>
                  </a:txBody>
                  <a:tcPr marT="0" marB="0" anchor="ctr">
                    <a:cell3D prstMaterial="dkEdge">
                      <a:bevel/>
                      <a:lightRig rig="flood" dir="t"/>
                    </a:cell3D>
                  </a:tcPr>
                </a:tc>
                <a:tc hMerge="1">
                  <a:txBody>
                    <a:bodyPr/>
                    <a:lstStyle/>
                    <a:p>
                      <a:endParaRPr lang="en-US"/>
                    </a:p>
                  </a:txBody>
                  <a:tcPr/>
                </a:tc>
                <a:tc gridSpan="2">
                  <a:txBody>
                    <a:bodyPr/>
                    <a:lstStyle/>
                    <a:p>
                      <a:pPr marL="0" marR="0" algn="ctr">
                        <a:lnSpc>
                          <a:spcPct val="115000"/>
                        </a:lnSpc>
                        <a:spcBef>
                          <a:spcPts val="0"/>
                        </a:spcBef>
                        <a:spcAft>
                          <a:spcPts val="0"/>
                        </a:spcAft>
                      </a:pPr>
                      <a:r>
                        <a:rPr lang="en-US" sz="2400" b="1" dirty="0">
                          <a:effectLst/>
                        </a:rPr>
                        <a:t>Top 25</a:t>
                      </a:r>
                      <a:endParaRPr lang="en-US" sz="2400" b="1" dirty="0">
                        <a:effectLst/>
                        <a:latin typeface="Calibri"/>
                        <a:ea typeface="Times New Roman"/>
                        <a:cs typeface="Times New Roman"/>
                      </a:endParaRPr>
                    </a:p>
                  </a:txBody>
                  <a:tcPr marT="0" marB="0" anchor="ctr">
                    <a:cell3D prstMaterial="dkEdge">
                      <a:bevel/>
                      <a:lightRig rig="flood" dir="t"/>
                    </a:cell3D>
                  </a:tcPr>
                </a:tc>
                <a:tc hMerge="1">
                  <a:txBody>
                    <a:bodyPr/>
                    <a:lstStyle/>
                    <a:p>
                      <a:endParaRPr lang="en-US"/>
                    </a:p>
                  </a:txBody>
                  <a:tcPr/>
                </a:tc>
              </a:tr>
              <a:tr h="370840">
                <a:tc>
                  <a:txBody>
                    <a:bodyPr/>
                    <a:lstStyle/>
                    <a:p>
                      <a:pPr marL="0" marR="0">
                        <a:lnSpc>
                          <a:spcPct val="115000"/>
                        </a:lnSpc>
                        <a:spcBef>
                          <a:spcPts val="0"/>
                        </a:spcBef>
                        <a:spcAft>
                          <a:spcPts val="0"/>
                        </a:spcAft>
                      </a:pPr>
                      <a:r>
                        <a:rPr lang="en-US" sz="2800" b="1" dirty="0">
                          <a:effectLst/>
                        </a:rPr>
                        <a:t>Tagalog</a:t>
                      </a:r>
                      <a:endParaRPr lang="en-US" sz="2800" b="1" dirty="0">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252</a:t>
                      </a:r>
                      <a:endParaRPr lang="en-US" sz="2800" b="1" dirty="0">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48%</a:t>
                      </a:r>
                      <a:endParaRPr lang="en-US" sz="2800" b="1" dirty="0">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27</a:t>
                      </a:r>
                      <a:endParaRPr lang="en-US" sz="2800" b="1" dirty="0">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54%</a:t>
                      </a:r>
                      <a:endParaRPr lang="en-US" sz="2800" b="1" dirty="0">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14</a:t>
                      </a:r>
                      <a:endParaRPr lang="en-US" sz="2800" b="1" dirty="0">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56%</a:t>
                      </a:r>
                      <a:endParaRPr lang="en-US" sz="2800" b="1" dirty="0">
                        <a:effectLst/>
                        <a:latin typeface="Calibri"/>
                        <a:ea typeface="Times New Roman"/>
                        <a:cs typeface="Times New Roman"/>
                      </a:endParaRPr>
                    </a:p>
                  </a:txBody>
                  <a:tcPr marT="0" marB="0">
                    <a:cell3D prstMaterial="dkEdge">
                      <a:bevel/>
                      <a:lightRig rig="flood" dir="t"/>
                    </a:cell3D>
                  </a:tcPr>
                </a:tc>
              </a:tr>
              <a:tr h="370840">
                <a:tc>
                  <a:txBody>
                    <a:bodyPr/>
                    <a:lstStyle/>
                    <a:p>
                      <a:pPr marL="0" marR="0">
                        <a:lnSpc>
                          <a:spcPct val="115000"/>
                        </a:lnSpc>
                        <a:spcBef>
                          <a:spcPts val="0"/>
                        </a:spcBef>
                        <a:spcAft>
                          <a:spcPts val="0"/>
                        </a:spcAft>
                      </a:pPr>
                      <a:r>
                        <a:rPr lang="en-US" sz="2800" b="1">
                          <a:effectLst/>
                        </a:rPr>
                        <a:t>English</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262</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50%</a:t>
                      </a:r>
                      <a:endParaRPr lang="en-US" sz="2800" b="1" dirty="0">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23</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46%</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11</a:t>
                      </a:r>
                      <a:endParaRPr lang="en-US" sz="2800" b="1" dirty="0">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44%</a:t>
                      </a:r>
                      <a:endParaRPr lang="en-US" sz="2800" b="1" dirty="0">
                        <a:effectLst/>
                        <a:latin typeface="Calibri"/>
                        <a:ea typeface="Times New Roman"/>
                        <a:cs typeface="Times New Roman"/>
                      </a:endParaRPr>
                    </a:p>
                  </a:txBody>
                  <a:tcPr marT="0" marB="0">
                    <a:cell3D prstMaterial="dkEdge">
                      <a:bevel/>
                      <a:lightRig rig="flood" dir="t"/>
                    </a:cell3D>
                  </a:tcPr>
                </a:tc>
              </a:tr>
              <a:tr h="370840">
                <a:tc>
                  <a:txBody>
                    <a:bodyPr/>
                    <a:lstStyle/>
                    <a:p>
                      <a:pPr marL="0" marR="0">
                        <a:lnSpc>
                          <a:spcPct val="115000"/>
                        </a:lnSpc>
                        <a:spcBef>
                          <a:spcPts val="0"/>
                        </a:spcBef>
                        <a:spcAft>
                          <a:spcPts val="0"/>
                        </a:spcAft>
                      </a:pPr>
                      <a:r>
                        <a:rPr lang="en-US" sz="2800" b="1">
                          <a:effectLst/>
                        </a:rPr>
                        <a:t>Other</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8</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2%</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0</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0%</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0</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0%</a:t>
                      </a:r>
                      <a:endParaRPr lang="en-US" sz="2800" b="1" dirty="0">
                        <a:effectLst/>
                        <a:latin typeface="Calibri"/>
                        <a:ea typeface="Times New Roman"/>
                        <a:cs typeface="Times New Roman"/>
                      </a:endParaRPr>
                    </a:p>
                  </a:txBody>
                  <a:tcPr marT="0" marB="0">
                    <a:cell3D prstMaterial="dkEdge">
                      <a:bevel/>
                      <a:lightRig rig="flood" dir="t"/>
                    </a:cell3D>
                  </a:tcPr>
                </a:tc>
              </a:tr>
              <a:tr h="370840">
                <a:tc>
                  <a:txBody>
                    <a:bodyPr/>
                    <a:lstStyle/>
                    <a:p>
                      <a:pPr marL="0" marR="0">
                        <a:lnSpc>
                          <a:spcPct val="115000"/>
                        </a:lnSpc>
                        <a:spcBef>
                          <a:spcPts val="0"/>
                        </a:spcBef>
                        <a:spcAft>
                          <a:spcPts val="0"/>
                        </a:spcAft>
                      </a:pPr>
                      <a:r>
                        <a:rPr lang="en-US" sz="2800" b="1">
                          <a:effectLst/>
                        </a:rPr>
                        <a:t>All</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522</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100%</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50</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100%</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a:effectLst/>
                        </a:rPr>
                        <a:t>25</a:t>
                      </a:r>
                      <a:endParaRPr lang="en-US" sz="2800" b="1">
                        <a:effectLst/>
                        <a:latin typeface="Calibri"/>
                        <a:ea typeface="Times New Roman"/>
                        <a:cs typeface="Times New Roman"/>
                      </a:endParaRPr>
                    </a:p>
                  </a:txBody>
                  <a:tcPr marT="0" marB="0">
                    <a:cell3D prstMaterial="dkEdge">
                      <a:bevel/>
                      <a:lightRig rig="flood" dir="t"/>
                    </a:cell3D>
                  </a:tcPr>
                </a:tc>
                <a:tc>
                  <a:txBody>
                    <a:bodyPr/>
                    <a:lstStyle/>
                    <a:p>
                      <a:pPr marL="0" marR="0" algn="r">
                        <a:lnSpc>
                          <a:spcPct val="115000"/>
                        </a:lnSpc>
                        <a:spcBef>
                          <a:spcPts val="0"/>
                        </a:spcBef>
                        <a:spcAft>
                          <a:spcPts val="0"/>
                        </a:spcAft>
                      </a:pPr>
                      <a:r>
                        <a:rPr lang="en-US" sz="2800" b="1" dirty="0">
                          <a:effectLst/>
                        </a:rPr>
                        <a:t>100%</a:t>
                      </a:r>
                      <a:endParaRPr lang="en-US" sz="2800" b="1" dirty="0">
                        <a:effectLst/>
                        <a:latin typeface="Calibri"/>
                        <a:ea typeface="Times New Roman"/>
                        <a:cs typeface="Times New Roman"/>
                      </a:endParaRPr>
                    </a:p>
                  </a:txBody>
                  <a:tcPr marT="0" marB="0">
                    <a:cell3D prstMaterial="dkEdge">
                      <a:bevel/>
                      <a:lightRig rig="flood" dir="t"/>
                    </a:cell3D>
                  </a:tcPr>
                </a:tc>
              </a:tr>
              <a:tr h="370840">
                <a:tc gridSpan="7">
                  <a:txBody>
                    <a:bodyPr/>
                    <a:lstStyle/>
                    <a:p>
                      <a:pPr marL="0" marR="0">
                        <a:lnSpc>
                          <a:spcPct val="115000"/>
                        </a:lnSpc>
                        <a:spcBef>
                          <a:spcPts val="0"/>
                        </a:spcBef>
                        <a:spcAft>
                          <a:spcPts val="0"/>
                        </a:spcAft>
                      </a:pPr>
                      <a:r>
                        <a:rPr lang="en-US" sz="1400" b="1" dirty="0">
                          <a:effectLst/>
                        </a:rPr>
                        <a:t>Other Language = Spanish; child-invented form with verb inflection (e.g. “</a:t>
                      </a:r>
                      <a:r>
                        <a:rPr lang="en-US" sz="1400" b="1" dirty="0" err="1">
                          <a:effectLst/>
                        </a:rPr>
                        <a:t>kiklingkling</a:t>
                      </a:r>
                      <a:r>
                        <a:rPr lang="en-US" sz="1400" b="1" dirty="0">
                          <a:effectLst/>
                        </a:rPr>
                        <a:t> </a:t>
                      </a:r>
                      <a:r>
                        <a:rPr lang="en-US" sz="1400" b="1" dirty="0" err="1">
                          <a:effectLst/>
                        </a:rPr>
                        <a:t>ko</a:t>
                      </a:r>
                      <a:r>
                        <a:rPr lang="en-US" sz="1400" b="1" dirty="0">
                          <a:effectLst/>
                        </a:rPr>
                        <a:t> ha” re: bell)</a:t>
                      </a:r>
                      <a:endParaRPr lang="en-US" sz="1800" b="1" dirty="0">
                        <a:effectLst/>
                        <a:latin typeface="Calibri"/>
                        <a:ea typeface="Times New Roman"/>
                        <a:cs typeface="Times New Roman"/>
                      </a:endParaRPr>
                    </a:p>
                  </a:txBody>
                  <a:tcPr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7">
                  <a:txBody>
                    <a:bodyPr/>
                    <a:lstStyle/>
                    <a:p>
                      <a:pPr marL="0" marR="0">
                        <a:lnSpc>
                          <a:spcPct val="115000"/>
                        </a:lnSpc>
                        <a:spcBef>
                          <a:spcPts val="0"/>
                        </a:spcBef>
                        <a:spcAft>
                          <a:spcPts val="0"/>
                        </a:spcAft>
                      </a:pPr>
                      <a:r>
                        <a:rPr lang="en-US" sz="1400" b="1" dirty="0">
                          <a:effectLst/>
                        </a:rPr>
                        <a:t>Top 50 = 50 most frequently occurring verbs; used at least once in more than 10 different half-hour recordings</a:t>
                      </a:r>
                      <a:endParaRPr lang="en-US" sz="1800" b="1" dirty="0">
                        <a:effectLst/>
                        <a:latin typeface="Calibri"/>
                        <a:ea typeface="Times New Roman"/>
                        <a:cs typeface="Times New Roman"/>
                      </a:endParaRPr>
                    </a:p>
                  </a:txBody>
                  <a:tcPr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7">
                  <a:txBody>
                    <a:bodyPr/>
                    <a:lstStyle/>
                    <a:p>
                      <a:pPr marL="0" marR="0">
                        <a:lnSpc>
                          <a:spcPct val="115000"/>
                        </a:lnSpc>
                        <a:spcBef>
                          <a:spcPts val="0"/>
                        </a:spcBef>
                        <a:spcAft>
                          <a:spcPts val="0"/>
                        </a:spcAft>
                      </a:pPr>
                      <a:r>
                        <a:rPr lang="en-US" sz="1400" b="1" dirty="0">
                          <a:effectLst/>
                        </a:rPr>
                        <a:t>Top 25 = 25 most frequently occurring verbs; used at least once in more than 18 different half-hour recordings</a:t>
                      </a:r>
                      <a:endParaRPr lang="en-US" sz="1800" b="1" dirty="0">
                        <a:effectLst/>
                        <a:latin typeface="Calibri"/>
                        <a:ea typeface="Times New Roman"/>
                        <a:cs typeface="Times New Roman"/>
                      </a:endParaRPr>
                    </a:p>
                  </a:txBody>
                  <a:tcPr marT="0" marB="0" anchor="ctr">
                    <a:cell3D prstMaterial="dkEdge">
                      <a:bevel/>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Date Placeholder 3"/>
          <p:cNvSpPr>
            <a:spLocks noGrp="1"/>
          </p:cNvSpPr>
          <p:nvPr>
            <p:ph type="dt" sz="half" idx="10"/>
          </p:nvPr>
        </p:nvSpPr>
        <p:spPr/>
        <p:txBody>
          <a:bodyPr/>
          <a:lstStyle/>
          <a:p>
            <a:r>
              <a:rPr lang="en-US" smtClean="0"/>
              <a:t>2013-04-03</a:t>
            </a:r>
            <a:endParaRPr lang="en-US"/>
          </a:p>
        </p:txBody>
      </p:sp>
      <p:sp>
        <p:nvSpPr>
          <p:cNvPr id="5" name="Slide Number Placeholder 4"/>
          <p:cNvSpPr>
            <a:spLocks noGrp="1"/>
          </p:cNvSpPr>
          <p:nvPr>
            <p:ph type="sldNum" sz="quarter" idx="12"/>
          </p:nvPr>
        </p:nvSpPr>
        <p:spPr>
          <a:xfrm>
            <a:off x="10322560" y="295729"/>
            <a:ext cx="838199" cy="767687"/>
          </a:xfrm>
        </p:spPr>
        <p:txBody>
          <a:bodyPr/>
          <a:lstStyle/>
          <a:p>
            <a:fld id="{6093BC03-B918-4A90-90EA-A590E60232BC}" type="slidenum">
              <a:rPr lang="en-US" smtClean="0"/>
              <a:t>30</a:t>
            </a:fld>
            <a:endParaRPr lang="en-US"/>
          </a:p>
        </p:txBody>
      </p:sp>
      <p:sp>
        <p:nvSpPr>
          <p:cNvPr id="7" name="Rectangle 6"/>
          <p:cNvSpPr/>
          <p:nvPr/>
        </p:nvSpPr>
        <p:spPr>
          <a:xfrm>
            <a:off x="3757861" y="5477470"/>
            <a:ext cx="4676280"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Tagalog : English</a:t>
            </a:r>
          </a:p>
          <a:p>
            <a:pPr algn="ctr"/>
            <a:r>
              <a:rPr 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50 : 50</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4316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Borrowing &amp; Assimilation</a:t>
            </a:r>
            <a:endParaRPr lang="en-US" dirty="0"/>
          </a:p>
        </p:txBody>
      </p:sp>
      <p:sp>
        <p:nvSpPr>
          <p:cNvPr id="3" name="Content Placeholder 2"/>
          <p:cNvSpPr>
            <a:spLocks noGrp="1"/>
          </p:cNvSpPr>
          <p:nvPr>
            <p:ph idx="1"/>
          </p:nvPr>
        </p:nvSpPr>
        <p:spPr/>
        <p:txBody>
          <a:bodyPr/>
          <a:lstStyle/>
          <a:p>
            <a:r>
              <a:rPr lang="en-US" dirty="0" smtClean="0"/>
              <a:t>Natural to language contact</a:t>
            </a:r>
          </a:p>
          <a:p>
            <a:r>
              <a:rPr lang="en-US" dirty="0" smtClean="0"/>
              <a:t>Words borrowed frequently and almost universally </a:t>
            </a:r>
            <a:r>
              <a:rPr lang="en-US" dirty="0" smtClean="0">
                <a:sym typeface="Wingdings 3"/>
              </a:rPr>
              <a:t> assimilated</a:t>
            </a:r>
          </a:p>
          <a:p>
            <a:pPr lvl="1"/>
            <a:r>
              <a:rPr lang="en-US" dirty="0" smtClean="0">
                <a:sym typeface="Wingdings 3"/>
              </a:rPr>
              <a:t>Mesa, </a:t>
            </a:r>
            <a:r>
              <a:rPr lang="en-US" dirty="0" err="1" smtClean="0">
                <a:sym typeface="Wingdings 3"/>
              </a:rPr>
              <a:t>kutsara</a:t>
            </a:r>
            <a:r>
              <a:rPr lang="en-US" dirty="0" smtClean="0">
                <a:sym typeface="Wingdings 3"/>
              </a:rPr>
              <a:t> (</a:t>
            </a:r>
            <a:r>
              <a:rPr lang="en-US" dirty="0" err="1" smtClean="0">
                <a:sym typeface="Wingdings 3"/>
              </a:rPr>
              <a:t>cuchara</a:t>
            </a:r>
            <a:r>
              <a:rPr lang="en-US" dirty="0" smtClean="0">
                <a:sym typeface="Wingdings 3"/>
              </a:rPr>
              <a:t>), mouse, </a:t>
            </a:r>
            <a:r>
              <a:rPr lang="en-US" dirty="0" err="1">
                <a:sym typeface="Wingdings 3"/>
              </a:rPr>
              <a:t>k</a:t>
            </a:r>
            <a:r>
              <a:rPr lang="en-US" dirty="0" err="1" smtClean="0">
                <a:sym typeface="Wingdings 3"/>
              </a:rPr>
              <a:t>ompyuter</a:t>
            </a:r>
            <a:r>
              <a:rPr lang="en-US" dirty="0" smtClean="0">
                <a:sym typeface="Wingdings 3"/>
              </a:rPr>
              <a:t> </a:t>
            </a:r>
            <a:r>
              <a:rPr lang="en-US" dirty="0" smtClean="0">
                <a:sym typeface="Wingdings 3"/>
              </a:rPr>
              <a:t>(computer), university (</a:t>
            </a:r>
            <a:r>
              <a:rPr lang="en-US" dirty="0" err="1" smtClean="0">
                <a:sym typeface="Wingdings 3"/>
              </a:rPr>
              <a:t>unibersidad</a:t>
            </a:r>
            <a:r>
              <a:rPr lang="en-US" dirty="0" smtClean="0">
                <a:sym typeface="Wingdings 3"/>
              </a:rPr>
              <a:t>, </a:t>
            </a:r>
            <a:r>
              <a:rPr lang="en-US" dirty="0" err="1" smtClean="0">
                <a:sym typeface="Wingdings 3"/>
              </a:rPr>
              <a:t>universidad</a:t>
            </a:r>
            <a:r>
              <a:rPr lang="en-US" dirty="0" smtClean="0">
                <a:sym typeface="Wingdings 3"/>
              </a:rPr>
              <a:t>, </a:t>
            </a:r>
            <a:r>
              <a:rPr lang="en-US" dirty="0" err="1" smtClean="0">
                <a:sym typeface="Wingdings 3"/>
              </a:rPr>
              <a:t>pamantasan</a:t>
            </a:r>
            <a:r>
              <a:rPr lang="en-US" dirty="0" smtClean="0">
                <a:sym typeface="Wingdings 3"/>
              </a:rPr>
              <a:t>)</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25956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Through Clinical Issues in the Philippine Setting</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7" name="Footer Placeholder 6"/>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135460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Psychometrics</a:t>
            </a:r>
            <a:endParaRPr lang="en-US" dirty="0"/>
          </a:p>
        </p:txBody>
      </p:sp>
      <p:sp>
        <p:nvSpPr>
          <p:cNvPr id="8" name="Content Placeholder 7"/>
          <p:cNvSpPr>
            <a:spLocks noGrp="1"/>
          </p:cNvSpPr>
          <p:nvPr>
            <p:ph idx="1"/>
          </p:nvPr>
        </p:nvSpPr>
        <p:spPr/>
        <p:txBody>
          <a:bodyPr>
            <a:normAutofit lnSpcReduction="10000"/>
          </a:bodyPr>
          <a:lstStyle/>
          <a:p>
            <a:r>
              <a:rPr lang="en-US" dirty="0" smtClean="0"/>
              <a:t>Notions of test development </a:t>
            </a:r>
            <a:br>
              <a:rPr lang="en-US" dirty="0" smtClean="0"/>
            </a:br>
            <a:r>
              <a:rPr lang="en-US" dirty="0" smtClean="0"/>
              <a:t>and test adaptation</a:t>
            </a:r>
          </a:p>
          <a:p>
            <a:r>
              <a:rPr lang="en-US" dirty="0" smtClean="0"/>
              <a:t>NOT translation</a:t>
            </a:r>
          </a:p>
          <a:p>
            <a:r>
              <a:rPr lang="en-US" dirty="0" smtClean="0"/>
              <a:t>For example:</a:t>
            </a:r>
          </a:p>
          <a:p>
            <a:pPr lvl="1"/>
            <a:r>
              <a:rPr lang="en-US" dirty="0" smtClean="0"/>
              <a:t>Notion of </a:t>
            </a:r>
            <a:r>
              <a:rPr lang="en-US" dirty="0" err="1" smtClean="0"/>
              <a:t>pakikipagkapwa</a:t>
            </a:r>
            <a:r>
              <a:rPr lang="en-US" dirty="0" smtClean="0"/>
              <a:t> (personality)</a:t>
            </a:r>
          </a:p>
          <a:p>
            <a:pPr lvl="1"/>
            <a:r>
              <a:rPr lang="en-US" dirty="0" smtClean="0"/>
              <a:t>Notion of tolerance of variability in verbal expression?</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566823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One language only?</a:t>
            </a:r>
            <a:endParaRPr lang="en-US" dirty="0"/>
          </a:p>
        </p:txBody>
      </p:sp>
      <p:sp>
        <p:nvSpPr>
          <p:cNvPr id="9" name="Content Placeholder 8"/>
          <p:cNvSpPr>
            <a:spLocks noGrp="1"/>
          </p:cNvSpPr>
          <p:nvPr>
            <p:ph idx="1"/>
          </p:nvPr>
        </p:nvSpPr>
        <p:spPr>
          <a:xfrm>
            <a:off x="1027112" y="1371600"/>
            <a:ext cx="8946541" cy="5044439"/>
          </a:xfrm>
        </p:spPr>
        <p:txBody>
          <a:bodyPr>
            <a:normAutofit fontScale="77500" lnSpcReduction="20000"/>
          </a:bodyPr>
          <a:lstStyle/>
          <a:p>
            <a:r>
              <a:rPr lang="en-US" dirty="0" smtClean="0"/>
              <a:t>Current </a:t>
            </a:r>
            <a:r>
              <a:rPr lang="en-US" dirty="0" smtClean="0"/>
              <a:t>guidelines: strongly </a:t>
            </a:r>
            <a:r>
              <a:rPr lang="en-US" dirty="0"/>
              <a:t>recommend that </a:t>
            </a:r>
            <a:r>
              <a:rPr lang="en-US" dirty="0" smtClean="0"/>
              <a:t>parents speak </a:t>
            </a:r>
            <a:r>
              <a:rPr lang="en-US" dirty="0"/>
              <a:t>to their children in their home </a:t>
            </a:r>
            <a:r>
              <a:rPr lang="en-US" dirty="0" smtClean="0"/>
              <a:t>language (</a:t>
            </a:r>
            <a:r>
              <a:rPr lang="en-US" dirty="0" err="1"/>
              <a:t>F</a:t>
            </a:r>
            <a:r>
              <a:rPr lang="en-US" dirty="0" err="1" smtClean="0"/>
              <a:t>redman</a:t>
            </a:r>
            <a:r>
              <a:rPr lang="en-US" dirty="0" smtClean="0"/>
              <a:t>, 2006)</a:t>
            </a:r>
            <a:endParaRPr lang="en-US" dirty="0"/>
          </a:p>
          <a:p>
            <a:r>
              <a:rPr lang="en-US" dirty="0" smtClean="0"/>
              <a:t>SLPs urged to </a:t>
            </a:r>
            <a:r>
              <a:rPr lang="en-US" dirty="0"/>
              <a:t>abandon </a:t>
            </a:r>
            <a:r>
              <a:rPr lang="en-US" dirty="0" smtClean="0"/>
              <a:t>the traditional </a:t>
            </a:r>
            <a:r>
              <a:rPr lang="en-US" dirty="0"/>
              <a:t>practice of counseling parents to </a:t>
            </a:r>
            <a:r>
              <a:rPr lang="en-US" dirty="0" smtClean="0"/>
              <a:t>switch </a:t>
            </a:r>
            <a:r>
              <a:rPr lang="en-US" dirty="0"/>
              <a:t>to </a:t>
            </a:r>
            <a:r>
              <a:rPr lang="en-US" dirty="0" smtClean="0"/>
              <a:t>the mainstream </a:t>
            </a:r>
            <a:r>
              <a:rPr lang="en-US" dirty="0"/>
              <a:t>language of the community to make it </a:t>
            </a:r>
            <a:r>
              <a:rPr lang="en-US" dirty="0" smtClean="0"/>
              <a:t>easier for </a:t>
            </a:r>
            <a:r>
              <a:rPr lang="en-US" dirty="0"/>
              <a:t>them to learn that language (cf. Juarez, 1983). </a:t>
            </a:r>
            <a:endParaRPr lang="en-US" dirty="0" smtClean="0"/>
          </a:p>
          <a:p>
            <a:r>
              <a:rPr lang="en-US" dirty="0" smtClean="0"/>
              <a:t>Formerly </a:t>
            </a:r>
            <a:r>
              <a:rPr lang="en-US" dirty="0"/>
              <a:t>common </a:t>
            </a:r>
            <a:r>
              <a:rPr lang="en-US" dirty="0" smtClean="0"/>
              <a:t>practice</a:t>
            </a:r>
          </a:p>
          <a:p>
            <a:pPr lvl="1"/>
            <a:r>
              <a:rPr lang="en-US" dirty="0" smtClean="0"/>
              <a:t>now seen as outdated</a:t>
            </a:r>
          </a:p>
          <a:p>
            <a:pPr lvl="1"/>
            <a:r>
              <a:rPr lang="en-US" dirty="0" smtClean="0"/>
              <a:t>widely </a:t>
            </a:r>
            <a:r>
              <a:rPr lang="en-US" dirty="0"/>
              <a:t>seen as originating with the </a:t>
            </a:r>
            <a:r>
              <a:rPr lang="en-US" dirty="0" smtClean="0"/>
              <a:t>inappropriate counseling </a:t>
            </a:r>
            <a:r>
              <a:rPr lang="en-US" dirty="0"/>
              <a:t>practices of monolingual therapists.</a:t>
            </a:r>
          </a:p>
        </p:txBody>
      </p:sp>
      <p:sp>
        <p:nvSpPr>
          <p:cNvPr id="5" name="Date Placeholder 4"/>
          <p:cNvSpPr>
            <a:spLocks noGrp="1"/>
          </p:cNvSpPr>
          <p:nvPr>
            <p:ph type="dt" sz="half" idx="10"/>
          </p:nvPr>
        </p:nvSpPr>
        <p:spPr/>
        <p:txBody>
          <a:bodyPr/>
          <a:lstStyle/>
          <a:p>
            <a:r>
              <a:rPr lang="en-US" smtClean="0"/>
              <a:t>2016-07-24</a:t>
            </a:r>
            <a:endParaRPr lang="en-US" dirty="0"/>
          </a:p>
        </p:txBody>
      </p:sp>
      <p:sp>
        <p:nvSpPr>
          <p:cNvPr id="6" name="Footer Placeholder 5"/>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7" name="Slide Number Placeholder 6"/>
          <p:cNvSpPr>
            <a:spLocks noGrp="1"/>
          </p:cNvSpPr>
          <p:nvPr>
            <p:ph type="sldNum" sz="quarter" idx="12"/>
          </p:nvPr>
        </p:nvSpPr>
        <p:spPr>
          <a:xfrm>
            <a:off x="10322560" y="295729"/>
            <a:ext cx="838199" cy="767687"/>
          </a:xfrm>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83029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Psycholinguistic concerns</a:t>
            </a:r>
            <a:endParaRPr lang="en-US" dirty="0"/>
          </a:p>
        </p:txBody>
      </p:sp>
      <p:sp>
        <p:nvSpPr>
          <p:cNvPr id="8" name="Content Placeholder 7"/>
          <p:cNvSpPr>
            <a:spLocks noGrp="1"/>
          </p:cNvSpPr>
          <p:nvPr>
            <p:ph idx="1"/>
          </p:nvPr>
        </p:nvSpPr>
        <p:spPr/>
        <p:txBody>
          <a:bodyPr/>
          <a:lstStyle/>
          <a:p>
            <a:r>
              <a:rPr lang="en-US" dirty="0" smtClean="0"/>
              <a:t>Number and complexity of “rules” and forms to be learned</a:t>
            </a:r>
          </a:p>
          <a:p>
            <a:r>
              <a:rPr lang="en-US" dirty="0" smtClean="0"/>
              <a:t>Overlap and differentiation</a:t>
            </a:r>
          </a:p>
          <a:p>
            <a:r>
              <a:rPr lang="en-US" dirty="0" smtClean="0"/>
              <a:t>School success</a:t>
            </a:r>
          </a:p>
          <a:p>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2124832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Sociolinguistic Considerations</a:t>
            </a:r>
            <a:endParaRPr lang="en-US" dirty="0"/>
          </a:p>
        </p:txBody>
      </p:sp>
      <p:sp>
        <p:nvSpPr>
          <p:cNvPr id="3" name="Content Placeholder 2"/>
          <p:cNvSpPr>
            <a:spLocks noGrp="1"/>
          </p:cNvSpPr>
          <p:nvPr>
            <p:ph idx="1"/>
          </p:nvPr>
        </p:nvSpPr>
        <p:spPr/>
        <p:txBody>
          <a:bodyPr/>
          <a:lstStyle/>
          <a:p>
            <a:r>
              <a:rPr lang="en-US" dirty="0" smtClean="0"/>
              <a:t>Surrounded by bilingualism – making it possible for them to rise to this challenge</a:t>
            </a:r>
          </a:p>
          <a:p>
            <a:r>
              <a:rPr lang="en-US" dirty="0" smtClean="0"/>
              <a:t>Use of mother tongue for personal relationships</a:t>
            </a:r>
          </a:p>
          <a:p>
            <a:r>
              <a:rPr lang="en-US" dirty="0" smtClean="0"/>
              <a:t>Loss of contact with relatives who do not speak a language</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1535873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dirty="0" err="1" smtClean="0"/>
              <a:t>Thordardottir</a:t>
            </a:r>
            <a:r>
              <a:rPr lang="en-US" sz="2400" dirty="0" smtClean="0"/>
              <a:t> et al 2015</a:t>
            </a:r>
            <a:r>
              <a:rPr lang="en-US" sz="1800" dirty="0"/>
              <a:t/>
            </a:r>
            <a:br>
              <a:rPr lang="en-US" sz="1800" dirty="0"/>
            </a:br>
            <a:r>
              <a:rPr lang="en-US" dirty="0"/>
              <a:t>Mono- or Bilingual </a:t>
            </a:r>
            <a:r>
              <a:rPr lang="en-US" dirty="0" smtClean="0"/>
              <a:t>Intervention </a:t>
            </a:r>
            <a:r>
              <a:rPr lang="en-US" dirty="0"/>
              <a:t>for </a:t>
            </a:r>
            <a:r>
              <a:rPr lang="en-US" dirty="0" smtClean="0"/>
              <a:t>Primary Language Impairment (PLI)</a:t>
            </a:r>
            <a:endParaRPr lang="en-US" dirty="0"/>
          </a:p>
        </p:txBody>
      </p:sp>
      <p:sp>
        <p:nvSpPr>
          <p:cNvPr id="8" name="Text Placeholder 7"/>
          <p:cNvSpPr>
            <a:spLocks noGrp="1"/>
          </p:cNvSpPr>
          <p:nvPr>
            <p:ph type="body" idx="1"/>
          </p:nvPr>
        </p:nvSpPr>
        <p:spPr/>
        <p:txBody>
          <a:bodyPr>
            <a:normAutofit/>
          </a:bodyPr>
          <a:lstStyle/>
          <a:p>
            <a:r>
              <a:rPr lang="fr-FR" sz="2400" dirty="0" smtClean="0"/>
              <a:t>McGill </a:t>
            </a:r>
            <a:r>
              <a:rPr lang="fr-FR" sz="2400" dirty="0" err="1"/>
              <a:t>University</a:t>
            </a:r>
            <a:r>
              <a:rPr lang="fr-FR" sz="2400" dirty="0"/>
              <a:t>, Montréal, Québec, Canada</a:t>
            </a:r>
            <a:endParaRPr lang="en-US" sz="2400"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1113176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Careful experimental controls</a:t>
            </a:r>
          </a:p>
        </p:txBody>
      </p:sp>
      <p:sp>
        <p:nvSpPr>
          <p:cNvPr id="3" name="Content Placeholder 2"/>
          <p:cNvSpPr>
            <a:spLocks noGrp="1"/>
          </p:cNvSpPr>
          <p:nvPr>
            <p:ph idx="1"/>
          </p:nvPr>
        </p:nvSpPr>
        <p:spPr/>
        <p:txBody>
          <a:bodyPr>
            <a:normAutofit lnSpcReduction="10000"/>
          </a:bodyPr>
          <a:lstStyle/>
          <a:p>
            <a:r>
              <a:rPr lang="en-US" dirty="0" smtClean="0"/>
              <a:t>Random assignment to </a:t>
            </a:r>
            <a:r>
              <a:rPr lang="en-US" dirty="0"/>
              <a:t>treatment </a:t>
            </a:r>
            <a:r>
              <a:rPr lang="en-US" dirty="0" smtClean="0"/>
              <a:t>conditions</a:t>
            </a:r>
          </a:p>
          <a:p>
            <a:r>
              <a:rPr lang="en-US" dirty="0" smtClean="0"/>
              <a:t>A </a:t>
            </a:r>
            <a:r>
              <a:rPr lang="en-US" dirty="0"/>
              <a:t>no-treatment control </a:t>
            </a:r>
            <a:r>
              <a:rPr lang="en-US" dirty="0" smtClean="0"/>
              <a:t>group</a:t>
            </a:r>
            <a:endParaRPr lang="en-US" dirty="0"/>
          </a:p>
          <a:p>
            <a:r>
              <a:rPr lang="en-US" dirty="0" smtClean="0"/>
              <a:t>Blinded assessment</a:t>
            </a:r>
          </a:p>
          <a:p>
            <a:pPr lvl="1"/>
            <a:r>
              <a:rPr lang="en-US" dirty="0" smtClean="0"/>
              <a:t>Pre and post vocabulary &amp; </a:t>
            </a:r>
            <a:r>
              <a:rPr lang="en-US" dirty="0" err="1" smtClean="0"/>
              <a:t>MLUw</a:t>
            </a:r>
            <a:endParaRPr lang="en-US" dirty="0" smtClean="0"/>
          </a:p>
          <a:p>
            <a:r>
              <a:rPr lang="en-US" dirty="0" smtClean="0"/>
              <a:t>Reliability measures</a:t>
            </a:r>
          </a:p>
          <a:p>
            <a:pPr lvl="1"/>
            <a:r>
              <a:rPr lang="en-US" dirty="0" smtClean="0"/>
              <a:t>transcription, coding of </a:t>
            </a:r>
            <a:r>
              <a:rPr lang="en-US" dirty="0" err="1" smtClean="0"/>
              <a:t>MLUw</a:t>
            </a:r>
            <a:r>
              <a:rPr lang="en-US" dirty="0" smtClean="0"/>
              <a:t>, </a:t>
            </a:r>
            <a:r>
              <a:rPr lang="en-US" dirty="0" err="1" smtClean="0"/>
              <a:t>etc</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dirty="0" err="1" smtClean="0"/>
              <a:t>JCBMarzan</a:t>
            </a:r>
            <a:r>
              <a:rPr lang="en-US" dirty="0" smtClean="0"/>
              <a:t>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548637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numCol="2">
            <a:normAutofit fontScale="77500" lnSpcReduction="20000"/>
          </a:bodyPr>
          <a:lstStyle/>
          <a:p>
            <a:r>
              <a:rPr lang="en-US" dirty="0"/>
              <a:t>have primary </a:t>
            </a:r>
            <a:r>
              <a:rPr lang="en-US" dirty="0" smtClean="0"/>
              <a:t>language impairment </a:t>
            </a:r>
            <a:r>
              <a:rPr lang="en-US" dirty="0"/>
              <a:t>(</a:t>
            </a:r>
            <a:r>
              <a:rPr lang="en-US" dirty="0" smtClean="0"/>
              <a:t>PLI aka SLI) as diagnoses by SLP</a:t>
            </a:r>
          </a:p>
          <a:p>
            <a:r>
              <a:rPr lang="en-US" dirty="0" smtClean="0"/>
              <a:t>speak </a:t>
            </a:r>
            <a:r>
              <a:rPr lang="en-US" dirty="0"/>
              <a:t>a minority native </a:t>
            </a:r>
            <a:r>
              <a:rPr lang="en-US" dirty="0" smtClean="0"/>
              <a:t>language</a:t>
            </a:r>
          </a:p>
          <a:p>
            <a:pPr lvl="1"/>
            <a:r>
              <a:rPr lang="en-US" dirty="0"/>
              <a:t>Arabic </a:t>
            </a:r>
            <a:r>
              <a:rPr lang="en-US" dirty="0" smtClean="0"/>
              <a:t>= 1</a:t>
            </a:r>
          </a:p>
          <a:p>
            <a:pPr lvl="1"/>
            <a:r>
              <a:rPr lang="en-US" dirty="0" smtClean="0"/>
              <a:t>Bangla = 1</a:t>
            </a:r>
            <a:endParaRPr lang="en-US" dirty="0"/>
          </a:p>
          <a:p>
            <a:pPr lvl="1"/>
            <a:r>
              <a:rPr lang="en-US" dirty="0"/>
              <a:t>Bengali </a:t>
            </a:r>
            <a:r>
              <a:rPr lang="en-US" dirty="0" smtClean="0"/>
              <a:t>= 3 </a:t>
            </a:r>
          </a:p>
          <a:p>
            <a:pPr lvl="1"/>
            <a:r>
              <a:rPr lang="en-US" dirty="0" smtClean="0"/>
              <a:t>Chinese = 2</a:t>
            </a:r>
            <a:endParaRPr lang="en-US" dirty="0"/>
          </a:p>
          <a:p>
            <a:pPr lvl="1"/>
            <a:r>
              <a:rPr lang="en-US" dirty="0"/>
              <a:t>Dutch </a:t>
            </a:r>
            <a:r>
              <a:rPr lang="en-US" dirty="0" smtClean="0"/>
              <a:t>= 1</a:t>
            </a:r>
          </a:p>
          <a:p>
            <a:pPr lvl="1"/>
            <a:r>
              <a:rPr lang="en-US" dirty="0" smtClean="0"/>
              <a:t>English  - 1</a:t>
            </a:r>
          </a:p>
          <a:p>
            <a:pPr lvl="1"/>
            <a:r>
              <a:rPr lang="en-US" dirty="0" smtClean="0"/>
              <a:t> Japanese = 1</a:t>
            </a:r>
            <a:endParaRPr lang="en-US" dirty="0"/>
          </a:p>
          <a:p>
            <a:pPr lvl="1"/>
            <a:r>
              <a:rPr lang="en-US" dirty="0" err="1" smtClean="0"/>
              <a:t>Kabyl</a:t>
            </a:r>
            <a:r>
              <a:rPr lang="en-US" dirty="0" smtClean="0"/>
              <a:t> = 1</a:t>
            </a:r>
          </a:p>
          <a:p>
            <a:pPr lvl="1"/>
            <a:r>
              <a:rPr lang="en-US" dirty="0" smtClean="0"/>
              <a:t>Punjabi/Urdu = 8</a:t>
            </a:r>
            <a:endParaRPr lang="en-US" dirty="0"/>
          </a:p>
          <a:p>
            <a:pPr lvl="1"/>
            <a:r>
              <a:rPr lang="en-US" dirty="0" smtClean="0"/>
              <a:t>Russian = 2</a:t>
            </a:r>
          </a:p>
          <a:p>
            <a:pPr lvl="1"/>
            <a:r>
              <a:rPr lang="en-US" dirty="0" smtClean="0"/>
              <a:t>Sinhalese = 1</a:t>
            </a:r>
            <a:endParaRPr lang="en-US" dirty="0"/>
          </a:p>
          <a:p>
            <a:pPr lvl="1"/>
            <a:r>
              <a:rPr lang="en-US" dirty="0" smtClean="0"/>
              <a:t>Spanish  = 4 </a:t>
            </a:r>
          </a:p>
          <a:p>
            <a:pPr lvl="1"/>
            <a:r>
              <a:rPr lang="en-US" dirty="0" smtClean="0"/>
              <a:t>Tamil + 3</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2370844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Comments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Languages </a:t>
            </a:r>
            <a:r>
              <a:rPr lang="en-US" dirty="0" smtClean="0"/>
              <a:t>vs dialects</a:t>
            </a:r>
          </a:p>
          <a:p>
            <a:pPr lvl="1"/>
            <a:r>
              <a:rPr lang="en-US" dirty="0" smtClean="0"/>
              <a:t>Dialect = variations of a language; “80-90%” comprehensible to speakers of other varieties of the same language (Singaporean English, Australian English, American English, Filipino English)</a:t>
            </a:r>
          </a:p>
          <a:p>
            <a:pPr lvl="1"/>
            <a:r>
              <a:rPr lang="en-US" dirty="0" smtClean="0"/>
              <a:t>Languages = mutually incomprehensible, perhaps despite similar roots (e.g. French/Spanish/Portuguese/Italian, Tagalog/Ilocano/Cebuano, Mandarin/</a:t>
            </a:r>
            <a:r>
              <a:rPr lang="en-US" dirty="0" err="1" smtClean="0"/>
              <a:t>Hookien</a:t>
            </a:r>
            <a:r>
              <a:rPr lang="en-US" dirty="0" smtClean="0"/>
              <a:t>/Tae Chew, etc.)</a:t>
            </a: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379998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 </a:t>
            </a:r>
            <a:r>
              <a:rPr lang="en-US" dirty="0"/>
              <a:t>= 29 </a:t>
            </a:r>
            <a:endParaRPr lang="en-US" dirty="0" smtClean="0"/>
          </a:p>
          <a:p>
            <a:pPr marL="0" indent="0">
              <a:buNone/>
            </a:pPr>
            <a:r>
              <a:rPr lang="en-US" dirty="0" smtClean="0"/>
              <a:t>Random assignment via https</a:t>
            </a:r>
            <a:r>
              <a:rPr lang="en-US" dirty="0"/>
              <a:t>://www.randomizer.org</a:t>
            </a:r>
            <a:r>
              <a:rPr lang="en-US" dirty="0" smtClean="0"/>
              <a:t>/</a:t>
            </a:r>
          </a:p>
          <a:p>
            <a:r>
              <a:rPr lang="en-US" dirty="0" smtClean="0"/>
              <a:t>11 monolingual treatment</a:t>
            </a:r>
          </a:p>
          <a:p>
            <a:r>
              <a:rPr lang="en-US" dirty="0" smtClean="0"/>
              <a:t>9 bilingual treatment</a:t>
            </a:r>
          </a:p>
          <a:p>
            <a:r>
              <a:rPr lang="en-US" dirty="0" smtClean="0"/>
              <a:t>9 no treatment (delayed treatment)</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dirty="0" err="1" smtClean="0"/>
              <a:t>JCBMarzan</a:t>
            </a:r>
            <a:r>
              <a:rPr lang="en-US" dirty="0" smtClean="0"/>
              <a:t>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591137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3" y="1305878"/>
            <a:ext cx="10201275"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2127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a:t>
            </a:r>
            <a:br>
              <a:rPr lang="en-US" dirty="0" smtClean="0"/>
            </a:br>
            <a:r>
              <a:rPr lang="en-US" sz="3200" dirty="0" smtClean="0"/>
              <a:t>(50 mins weekly x 16 </a:t>
            </a:r>
            <a:r>
              <a:rPr lang="en-US" sz="3200" dirty="0" err="1" smtClean="0"/>
              <a:t>wks</a:t>
            </a:r>
            <a:r>
              <a:rPr lang="en-US" sz="3200" dirty="0" smtClean="0"/>
              <a:t>)</a:t>
            </a:r>
            <a:endParaRPr lang="en-US" dirty="0"/>
          </a:p>
        </p:txBody>
      </p:sp>
      <p:sp>
        <p:nvSpPr>
          <p:cNvPr id="6" name="Content Placeholder 5"/>
          <p:cNvSpPr>
            <a:spLocks noGrp="1"/>
          </p:cNvSpPr>
          <p:nvPr>
            <p:ph idx="1"/>
          </p:nvPr>
        </p:nvSpPr>
        <p:spPr/>
        <p:txBody>
          <a:bodyPr>
            <a:normAutofit lnSpcReduction="10000"/>
          </a:bodyPr>
          <a:lstStyle/>
          <a:p>
            <a:r>
              <a:rPr lang="en-US" dirty="0" smtClean="0"/>
              <a:t>Language Stimulation for Vocab (20min)</a:t>
            </a:r>
          </a:p>
          <a:p>
            <a:pPr lvl="1"/>
            <a:r>
              <a:rPr lang="en-US" dirty="0" smtClean="0"/>
              <a:t>4 verbs</a:t>
            </a:r>
          </a:p>
          <a:p>
            <a:pPr lvl="1"/>
            <a:r>
              <a:rPr lang="en-US" dirty="0" smtClean="0"/>
              <a:t>6 nouns</a:t>
            </a:r>
          </a:p>
          <a:p>
            <a:pPr lvl="1"/>
            <a:r>
              <a:rPr lang="en-US" dirty="0" smtClean="0"/>
              <a:t>New words from CDI added if child mastered target</a:t>
            </a:r>
          </a:p>
          <a:p>
            <a:r>
              <a:rPr lang="en-US" dirty="0" smtClean="0"/>
              <a:t>Syntax </a:t>
            </a:r>
            <a:r>
              <a:rPr lang="en-US" dirty="0"/>
              <a:t>– S + V + O [+ C]</a:t>
            </a:r>
          </a:p>
          <a:p>
            <a:endParaRPr lang="en-US" dirty="0"/>
          </a:p>
        </p:txBody>
      </p:sp>
      <p:sp>
        <p:nvSpPr>
          <p:cNvPr id="3" name="Date Placeholder 2"/>
          <p:cNvSpPr>
            <a:spLocks noGrp="1"/>
          </p:cNvSpPr>
          <p:nvPr>
            <p:ph type="dt" sz="half" idx="10"/>
          </p:nvPr>
        </p:nvSpPr>
        <p:spPr/>
        <p:txBody>
          <a:bodyPr/>
          <a:lstStyle/>
          <a:p>
            <a:r>
              <a:rPr lang="en-US" smtClean="0"/>
              <a:t>2016-07-24</a:t>
            </a:r>
            <a:endParaRPr lang="en-US" dirty="0"/>
          </a:p>
        </p:txBody>
      </p:sp>
      <p:sp>
        <p:nvSpPr>
          <p:cNvPr id="4" name="Footer Placeholder 3"/>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5" name="Slide Number Placeholder 4"/>
          <p:cNvSpPr>
            <a:spLocks noGrp="1"/>
          </p:cNvSpPr>
          <p:nvPr>
            <p:ph type="sldNum" sz="quarter" idx="12"/>
          </p:nvPr>
        </p:nvSpPr>
        <p:spPr>
          <a:xfrm>
            <a:off x="10322560" y="295729"/>
            <a:ext cx="838199" cy="767687"/>
          </a:xfrm>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1180580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&amp; Post Test for Vocabulary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Probe of 47 words from CDI</a:t>
            </a:r>
          </a:p>
          <a:p>
            <a:r>
              <a:rPr lang="en-US" dirty="0"/>
              <a:t>selected for each child from a larger list of 47 age-appropriate vocabulary items based on the MacArthur–Bates Communicative Development Inventory (CDI) in Québec French (Trudeau, Frank, &amp; Poulin-Dubois,1999). 12 action verbs and 35 nouns (8 vehicles, 8 clothing, 8 referring to food items, 4 insects, 8 body parts, 2 concepts)</a:t>
            </a:r>
          </a:p>
          <a:p>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3533865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6478"/>
            <a:ext cx="9404723" cy="1400530"/>
          </a:xfrm>
        </p:spPr>
        <p:txBody>
          <a:bodyPr/>
          <a:lstStyle/>
          <a:p>
            <a:r>
              <a:rPr lang="en-US" dirty="0" smtClean="0"/>
              <a:t>Pre &amp; Post-test for Syntax</a:t>
            </a:r>
            <a:endParaRPr lang="en-US" dirty="0"/>
          </a:p>
        </p:txBody>
      </p:sp>
      <p:sp>
        <p:nvSpPr>
          <p:cNvPr id="3" name="Content Placeholder 2"/>
          <p:cNvSpPr>
            <a:spLocks noGrp="1"/>
          </p:cNvSpPr>
          <p:nvPr>
            <p:ph idx="1"/>
          </p:nvPr>
        </p:nvSpPr>
        <p:spPr>
          <a:xfrm>
            <a:off x="691832" y="838200"/>
            <a:ext cx="8946541" cy="5775960"/>
          </a:xfrm>
        </p:spPr>
        <p:txBody>
          <a:bodyPr>
            <a:normAutofit fontScale="92500" lnSpcReduction="10000"/>
          </a:bodyPr>
          <a:lstStyle/>
          <a:p>
            <a:pPr marL="0" indent="0">
              <a:buNone/>
            </a:pPr>
            <a:r>
              <a:rPr lang="en-US" dirty="0" smtClean="0"/>
              <a:t>Story retell – 2 equivalent stories</a:t>
            </a:r>
          </a:p>
          <a:p>
            <a:r>
              <a:rPr lang="en-US" b="0" dirty="0" smtClean="0"/>
              <a:t>21 </a:t>
            </a:r>
            <a:r>
              <a:rPr lang="en-US" b="0" dirty="0"/>
              <a:t>sentences </a:t>
            </a:r>
            <a:r>
              <a:rPr lang="en-US" b="0" dirty="0" smtClean="0"/>
              <a:t>(existence</a:t>
            </a:r>
            <a:r>
              <a:rPr lang="en-US" b="0" dirty="0"/>
              <a:t>, action, locative action (bringing</a:t>
            </a:r>
            <a:r>
              <a:rPr lang="en-US" b="0" dirty="0" smtClean="0"/>
              <a:t>), locative </a:t>
            </a:r>
            <a:r>
              <a:rPr lang="en-US" b="0" dirty="0"/>
              <a:t>state (being somewhere), possession, and </a:t>
            </a:r>
            <a:r>
              <a:rPr lang="en-US" b="0" dirty="0" smtClean="0"/>
              <a:t>quantity ( </a:t>
            </a:r>
            <a:r>
              <a:rPr lang="en-US" b="0" dirty="0"/>
              <a:t>plural). </a:t>
            </a:r>
            <a:endParaRPr lang="en-US" b="0" dirty="0" smtClean="0"/>
          </a:p>
          <a:p>
            <a:r>
              <a:rPr lang="en-US" b="0" dirty="0" smtClean="0"/>
              <a:t>Each </a:t>
            </a:r>
            <a:r>
              <a:rPr lang="en-US" b="0" dirty="0"/>
              <a:t>sentence </a:t>
            </a:r>
            <a:r>
              <a:rPr lang="en-US" b="0" dirty="0" smtClean="0"/>
              <a:t>= 2-4 constituents </a:t>
            </a:r>
            <a:r>
              <a:rPr lang="en-US" b="0" dirty="0"/>
              <a:t>(reference, subject, verb, direct object, </a:t>
            </a:r>
            <a:r>
              <a:rPr lang="en-US" b="0" dirty="0" smtClean="0"/>
              <a:t>indirect object</a:t>
            </a:r>
            <a:r>
              <a:rPr lang="en-US" b="0" dirty="0"/>
              <a:t>, location adverbial</a:t>
            </a:r>
            <a:r>
              <a:rPr lang="en-US" b="0" dirty="0" smtClean="0"/>
              <a:t>).</a:t>
            </a:r>
          </a:p>
          <a:p>
            <a:r>
              <a:rPr lang="en-US" b="0" dirty="0" smtClean="0"/>
              <a:t>Wordless picture books (</a:t>
            </a:r>
            <a:r>
              <a:rPr lang="en-US" b="0" dirty="0"/>
              <a:t>Man’s Work and Baby Sitter, </a:t>
            </a:r>
            <a:r>
              <a:rPr lang="en-US" b="0" dirty="0" smtClean="0"/>
              <a:t>both by </a:t>
            </a:r>
            <a:r>
              <a:rPr lang="en-US" b="0" dirty="0"/>
              <a:t>Annie </a:t>
            </a:r>
            <a:r>
              <a:rPr lang="en-US" b="0" dirty="0" err="1"/>
              <a:t>Kubler</a:t>
            </a:r>
            <a:r>
              <a:rPr lang="en-US" b="0" dirty="0"/>
              <a:t>, 1999a, 1999b</a:t>
            </a:r>
            <a:r>
              <a:rPr lang="en-US" b="0" dirty="0" smtClean="0"/>
              <a:t>)</a:t>
            </a: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19171499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6478"/>
            <a:ext cx="9404723" cy="1400530"/>
          </a:xfrm>
        </p:spPr>
        <p:txBody>
          <a:bodyPr/>
          <a:lstStyle/>
          <a:p>
            <a:r>
              <a:rPr lang="en-US" dirty="0" smtClean="0"/>
              <a:t>Pre &amp; Post-test for Syntax</a:t>
            </a:r>
            <a:endParaRPr lang="en-US" dirty="0"/>
          </a:p>
        </p:txBody>
      </p:sp>
      <p:sp>
        <p:nvSpPr>
          <p:cNvPr id="3" name="Content Placeholder 2"/>
          <p:cNvSpPr>
            <a:spLocks noGrp="1"/>
          </p:cNvSpPr>
          <p:nvPr>
            <p:ph idx="1"/>
          </p:nvPr>
        </p:nvSpPr>
        <p:spPr>
          <a:xfrm>
            <a:off x="691832" y="838200"/>
            <a:ext cx="8946541" cy="5775960"/>
          </a:xfrm>
        </p:spPr>
        <p:txBody>
          <a:bodyPr>
            <a:normAutofit fontScale="92500" lnSpcReduction="10000"/>
          </a:bodyPr>
          <a:lstStyle/>
          <a:p>
            <a:r>
              <a:rPr lang="en-US" b="0" smtClean="0"/>
              <a:t>Not </a:t>
            </a:r>
            <a:r>
              <a:rPr lang="en-US" b="0" dirty="0" smtClean="0"/>
              <a:t>sentence imitation, hence gave 1 point for </a:t>
            </a:r>
            <a:r>
              <a:rPr lang="en-US" b="0" dirty="0"/>
              <a:t>each sentence constituent that they included (e.g., </a:t>
            </a:r>
            <a:r>
              <a:rPr lang="en-US" b="0" dirty="0" smtClean="0"/>
              <a:t>agent, action</a:t>
            </a:r>
            <a:r>
              <a:rPr lang="en-US" b="0" dirty="0"/>
              <a:t>), even if paraphrasing </a:t>
            </a:r>
            <a:r>
              <a:rPr lang="en-US" b="0" dirty="0" smtClean="0"/>
              <a:t>occurred</a:t>
            </a:r>
          </a:p>
          <a:p>
            <a:r>
              <a:rPr lang="en-US" b="0" dirty="0" smtClean="0"/>
              <a:t>Ignored as </a:t>
            </a:r>
            <a:r>
              <a:rPr lang="en-US" b="0" dirty="0"/>
              <a:t>morphological errors if the meaning </a:t>
            </a:r>
            <a:r>
              <a:rPr lang="en-US" b="0" dirty="0" smtClean="0"/>
              <a:t>was still </a:t>
            </a:r>
            <a:r>
              <a:rPr lang="en-US" b="0" dirty="0"/>
              <a:t>clear. </a:t>
            </a:r>
            <a:endParaRPr lang="en-US" b="0" dirty="0" smtClean="0"/>
          </a:p>
          <a:p>
            <a:r>
              <a:rPr lang="en-US" b="0" dirty="0" smtClean="0"/>
              <a:t>E.g. 3 out of 4 possible points</a:t>
            </a:r>
          </a:p>
          <a:p>
            <a:pPr lvl="1"/>
            <a:r>
              <a:rPr lang="en-US" b="0" dirty="0"/>
              <a:t>T</a:t>
            </a:r>
            <a:r>
              <a:rPr lang="en-US" b="0" dirty="0" smtClean="0"/>
              <a:t>arget = </a:t>
            </a:r>
            <a:r>
              <a:rPr lang="fr-FR" b="0" dirty="0"/>
              <a:t>Claire </a:t>
            </a:r>
            <a:r>
              <a:rPr lang="fr-FR" b="0" i="1" dirty="0"/>
              <a:t>verse</a:t>
            </a:r>
            <a:r>
              <a:rPr lang="fr-FR" b="0" dirty="0"/>
              <a:t> du lait </a:t>
            </a:r>
            <a:r>
              <a:rPr lang="fr-FR" b="0" u="sng" dirty="0"/>
              <a:t>pour Marie</a:t>
            </a:r>
            <a:r>
              <a:rPr lang="fr-FR" b="0" dirty="0"/>
              <a:t> (Claire pours </a:t>
            </a:r>
            <a:r>
              <a:rPr lang="fr-FR" b="0" dirty="0" err="1"/>
              <a:t>milk</a:t>
            </a:r>
            <a:r>
              <a:rPr lang="fr-FR" b="0" dirty="0"/>
              <a:t> for Marie) </a:t>
            </a:r>
          </a:p>
          <a:p>
            <a:pPr lvl="1"/>
            <a:r>
              <a:rPr lang="fr-FR" b="0" dirty="0" err="1" smtClean="0"/>
              <a:t>Response</a:t>
            </a:r>
            <a:r>
              <a:rPr lang="fr-FR" b="0" dirty="0" smtClean="0"/>
              <a:t> = </a:t>
            </a:r>
            <a:r>
              <a:rPr lang="en-US" b="0" dirty="0"/>
              <a:t>Claire </a:t>
            </a:r>
            <a:r>
              <a:rPr lang="fr-FR" b="0" i="1" dirty="0"/>
              <a:t>met</a:t>
            </a:r>
            <a:r>
              <a:rPr lang="fr-FR" b="0" dirty="0"/>
              <a:t> du lait (Claire </a:t>
            </a:r>
            <a:r>
              <a:rPr lang="fr-FR" b="0" dirty="0" err="1"/>
              <a:t>puts</a:t>
            </a:r>
            <a:r>
              <a:rPr lang="fr-FR" b="0" dirty="0"/>
              <a:t> </a:t>
            </a:r>
            <a:r>
              <a:rPr lang="fr-FR" b="0" dirty="0" err="1"/>
              <a:t>milk</a:t>
            </a:r>
            <a:r>
              <a:rPr lang="fr-FR" b="0" dirty="0" smtClean="0"/>
              <a:t>)</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1917149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a:t>
            </a:r>
            <a:endParaRPr lang="en-US" dirty="0"/>
          </a:p>
        </p:txBody>
      </p:sp>
      <p:sp>
        <p:nvSpPr>
          <p:cNvPr id="3" name="Content Placeholder 2"/>
          <p:cNvSpPr>
            <a:spLocks noGrp="1"/>
          </p:cNvSpPr>
          <p:nvPr>
            <p:ph idx="1"/>
          </p:nvPr>
        </p:nvSpPr>
        <p:spPr/>
        <p:txBody>
          <a:bodyPr>
            <a:normAutofit lnSpcReduction="10000"/>
          </a:bodyPr>
          <a:lstStyle/>
          <a:p>
            <a:r>
              <a:rPr lang="en-US" dirty="0" smtClean="0"/>
              <a:t>Monolingual</a:t>
            </a:r>
          </a:p>
          <a:p>
            <a:pPr lvl="1"/>
            <a:r>
              <a:rPr lang="en-US" dirty="0" smtClean="0"/>
              <a:t>French only (L2); parent watch</a:t>
            </a:r>
          </a:p>
          <a:p>
            <a:r>
              <a:rPr lang="en-US" dirty="0" smtClean="0"/>
              <a:t>Bilingual</a:t>
            </a:r>
          </a:p>
          <a:p>
            <a:pPr lvl="1"/>
            <a:r>
              <a:rPr lang="en-US" dirty="0" smtClean="0"/>
              <a:t>French and L1; parent taught to provide stimulation, joined in session with SP</a:t>
            </a:r>
          </a:p>
          <a:p>
            <a:r>
              <a:rPr lang="en-US" dirty="0" smtClean="0"/>
              <a:t>No therapy</a:t>
            </a:r>
          </a:p>
          <a:p>
            <a:pPr lvl="1"/>
            <a:r>
              <a:rPr lang="en-US" dirty="0" smtClean="0"/>
              <a:t>delayed until completed 16 weeks</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744704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Results</a:t>
            </a:r>
            <a:endParaRPr lang="en-US" sz="5400" dirty="0"/>
          </a:p>
        </p:txBody>
      </p:sp>
      <p:sp>
        <p:nvSpPr>
          <p:cNvPr id="3" name="Content Placeholder 2"/>
          <p:cNvSpPr>
            <a:spLocks noGrp="1"/>
          </p:cNvSpPr>
          <p:nvPr>
            <p:ph sz="half" idx="1"/>
          </p:nvPr>
        </p:nvSpPr>
        <p:spPr/>
        <p:txBody>
          <a:bodyPr>
            <a:normAutofit/>
          </a:bodyPr>
          <a:lstStyle/>
          <a:p>
            <a:r>
              <a:rPr lang="en-US" sz="3600" dirty="0" smtClean="0"/>
              <a:t>No significant differences in standardized scores after </a:t>
            </a:r>
            <a:br>
              <a:rPr lang="en-US" sz="3600" dirty="0" smtClean="0"/>
            </a:br>
            <a:r>
              <a:rPr lang="en-US" sz="3600" dirty="0" smtClean="0"/>
              <a:t>16 weeks</a:t>
            </a:r>
            <a:endParaRPr lang="en-US" sz="3600" dirty="0"/>
          </a:p>
        </p:txBody>
      </p:sp>
      <p:sp>
        <p:nvSpPr>
          <p:cNvPr id="5" name="Date Placeholder 4"/>
          <p:cNvSpPr>
            <a:spLocks noGrp="1"/>
          </p:cNvSpPr>
          <p:nvPr>
            <p:ph type="dt" sz="half" idx="10"/>
          </p:nvPr>
        </p:nvSpPr>
        <p:spPr/>
        <p:txBody>
          <a:bodyPr/>
          <a:lstStyle/>
          <a:p>
            <a:r>
              <a:rPr lang="en-US" smtClean="0"/>
              <a:t>2016-07-24</a:t>
            </a:r>
            <a:endParaRPr lang="en-US" dirty="0"/>
          </a:p>
        </p:txBody>
      </p:sp>
      <p:sp>
        <p:nvSpPr>
          <p:cNvPr id="6" name="Footer Placeholder 5"/>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47</a:t>
            </a:fld>
            <a:endParaRPr lang="en-US" dirty="0"/>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53693" y="1583373"/>
            <a:ext cx="4012792"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675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Results</a:t>
            </a:r>
            <a:endParaRPr lang="en-US" dirty="0"/>
          </a:p>
        </p:txBody>
      </p:sp>
      <p:sp>
        <p:nvSpPr>
          <p:cNvPr id="14" name="Content Placeholder 13"/>
          <p:cNvSpPr>
            <a:spLocks noGrp="1"/>
          </p:cNvSpPr>
          <p:nvPr>
            <p:ph sz="half" idx="1"/>
          </p:nvPr>
        </p:nvSpPr>
        <p:spPr>
          <a:xfrm>
            <a:off x="341312" y="2045335"/>
            <a:ext cx="4396339" cy="4195763"/>
          </a:xfrm>
        </p:spPr>
        <p:txBody>
          <a:bodyPr>
            <a:normAutofit/>
          </a:bodyPr>
          <a:lstStyle/>
          <a:p>
            <a:r>
              <a:rPr lang="en-US" sz="3600" dirty="0" smtClean="0"/>
              <a:t>Vocabulary probes</a:t>
            </a:r>
          </a:p>
          <a:p>
            <a:pPr lvl="1"/>
            <a:r>
              <a:rPr lang="en-US" sz="2800" dirty="0" smtClean="0"/>
              <a:t>Both MONO and BILINGUAL better than NO THERAPY</a:t>
            </a:r>
          </a:p>
          <a:p>
            <a:pPr lvl="1"/>
            <a:r>
              <a:rPr lang="en-US" sz="2800" dirty="0" smtClean="0"/>
              <a:t>But NO DIFFERENCE between mono and bilingual</a:t>
            </a:r>
            <a:endParaRPr lang="en-US" sz="2800" dirty="0"/>
          </a:p>
        </p:txBody>
      </p:sp>
      <p:sp>
        <p:nvSpPr>
          <p:cNvPr id="15" name="Content Placeholder 14"/>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415" y="1447799"/>
            <a:ext cx="4719713"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2532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2012 07 06</a:t>
            </a:r>
          </a:p>
        </p:txBody>
      </p:sp>
      <p:sp>
        <p:nvSpPr>
          <p:cNvPr id="5" name="Footer Placeholder 4"/>
          <p:cNvSpPr>
            <a:spLocks noGrp="1"/>
          </p:cNvSpPr>
          <p:nvPr>
            <p:ph type="ftr" sz="quarter" idx="11"/>
          </p:nvPr>
        </p:nvSpPr>
        <p:spPr/>
        <p:txBody>
          <a:bodyPr/>
          <a:lstStyle/>
          <a:p>
            <a:r>
              <a:rPr lang="en-US" altLang="en-US"/>
              <a:t>JMarzan---Bilingualism</a:t>
            </a:r>
          </a:p>
        </p:txBody>
      </p:sp>
      <p:sp>
        <p:nvSpPr>
          <p:cNvPr id="6" name="Slide Number Placeholder 5"/>
          <p:cNvSpPr>
            <a:spLocks noGrp="1"/>
          </p:cNvSpPr>
          <p:nvPr>
            <p:ph type="sldNum" sz="quarter" idx="12"/>
          </p:nvPr>
        </p:nvSpPr>
        <p:spPr/>
        <p:txBody>
          <a:bodyPr/>
          <a:lstStyle/>
          <a:p>
            <a:fld id="{2C9206CF-84DC-4B05-8AE7-F42636AF3C08}" type="slidenum">
              <a:rPr lang="en-US" altLang="en-US"/>
              <a:pPr/>
              <a:t>49</a:t>
            </a:fld>
            <a:endParaRPr lang="en-US" altLang="en-US"/>
          </a:p>
        </p:txBody>
      </p:sp>
      <p:sp>
        <p:nvSpPr>
          <p:cNvPr id="117762" name="Rectangle 2"/>
          <p:cNvSpPr>
            <a:spLocks noGrp="1" noChangeArrowheads="1"/>
          </p:cNvSpPr>
          <p:nvPr>
            <p:ph type="title"/>
          </p:nvPr>
        </p:nvSpPr>
        <p:spPr/>
        <p:txBody>
          <a:bodyPr/>
          <a:lstStyle/>
          <a:p>
            <a:r>
              <a:rPr lang="en-US" altLang="en-US"/>
              <a:t>References</a:t>
            </a:r>
          </a:p>
        </p:txBody>
      </p:sp>
      <p:sp>
        <p:nvSpPr>
          <p:cNvPr id="117763" name="Rectangle 3"/>
          <p:cNvSpPr>
            <a:spLocks noGrp="1" noChangeArrowheads="1"/>
          </p:cNvSpPr>
          <p:nvPr>
            <p:ph type="body" idx="1"/>
          </p:nvPr>
        </p:nvSpPr>
        <p:spPr/>
        <p:txBody>
          <a:bodyPr>
            <a:normAutofit fontScale="92500" lnSpcReduction="10000"/>
          </a:bodyPr>
          <a:lstStyle/>
          <a:p>
            <a:pPr>
              <a:lnSpc>
                <a:spcPct val="80000"/>
              </a:lnSpc>
              <a:buFontTx/>
              <a:buNone/>
            </a:pPr>
            <a:r>
              <a:rPr lang="en-US" altLang="en-US" sz="1400" dirty="0"/>
              <a:t>Dijkstra T and Van </a:t>
            </a:r>
            <a:r>
              <a:rPr lang="en-US" altLang="en-US" sz="1400" dirty="0" err="1"/>
              <a:t>Heuven</a:t>
            </a:r>
            <a:r>
              <a:rPr lang="en-US" altLang="en-US" sz="1400" dirty="0"/>
              <a:t> WJB (2002). The architecture of the bilingual word recognition system: From identification to decision. </a:t>
            </a:r>
            <a:r>
              <a:rPr lang="en-US" altLang="en-US" sz="1400" i="1" dirty="0"/>
              <a:t>Bilingualism: Language and Cognition</a:t>
            </a:r>
            <a:r>
              <a:rPr lang="en-US" altLang="en-US" sz="1400" dirty="0"/>
              <a:t>. 5 (3), 175-197.</a:t>
            </a:r>
          </a:p>
          <a:p>
            <a:pPr>
              <a:lnSpc>
                <a:spcPct val="80000"/>
              </a:lnSpc>
              <a:buFontTx/>
              <a:buNone/>
            </a:pPr>
            <a:r>
              <a:rPr lang="en-US" altLang="en-US" sz="1400" dirty="0" err="1"/>
              <a:t>Flege</a:t>
            </a:r>
            <a:r>
              <a:rPr lang="en-US" altLang="en-US" sz="1400" dirty="0"/>
              <a:t> JE, </a:t>
            </a:r>
            <a:r>
              <a:rPr lang="en-US" altLang="en-US" sz="1400" dirty="0" err="1"/>
              <a:t>Yeni-Komshian</a:t>
            </a:r>
            <a:r>
              <a:rPr lang="en-US" altLang="en-US" sz="1400" dirty="0"/>
              <a:t> GH and S Liu (1999). Age constraints on second-language acquisition. </a:t>
            </a:r>
            <a:r>
              <a:rPr lang="en-US" altLang="en-US" sz="1400" i="1" dirty="0"/>
              <a:t>Journal of Memory and Language</a:t>
            </a:r>
            <a:r>
              <a:rPr lang="en-US" altLang="en-US" sz="1400" dirty="0"/>
              <a:t>. 41, 78-104.</a:t>
            </a:r>
          </a:p>
          <a:p>
            <a:pPr>
              <a:lnSpc>
                <a:spcPct val="80000"/>
              </a:lnSpc>
              <a:buFontTx/>
              <a:buNone/>
            </a:pPr>
            <a:r>
              <a:rPr lang="en-US" altLang="en-US" sz="1400" dirty="0" err="1" smtClean="0"/>
              <a:t>Fredman</a:t>
            </a:r>
            <a:r>
              <a:rPr lang="en-US" altLang="en-US" sz="1400" dirty="0"/>
              <a:t>, M. (2006). Recommendations for working with bilingual children—Prepared by the Multilingual Affairs Committee of IALP. Folia </a:t>
            </a:r>
            <a:r>
              <a:rPr lang="en-US" altLang="en-US" sz="1400" dirty="0" err="1"/>
              <a:t>Phoniatrica</a:t>
            </a:r>
            <a:r>
              <a:rPr lang="en-US" altLang="en-US" sz="1400" dirty="0"/>
              <a:t> et </a:t>
            </a:r>
            <a:r>
              <a:rPr lang="en-US" altLang="en-US" sz="1400" dirty="0" err="1"/>
              <a:t>Logopaedica</a:t>
            </a:r>
            <a:r>
              <a:rPr lang="en-US" altLang="en-US" sz="1400" dirty="0"/>
              <a:t>, 58, 458–464.</a:t>
            </a:r>
          </a:p>
          <a:p>
            <a:pPr>
              <a:lnSpc>
                <a:spcPct val="80000"/>
              </a:lnSpc>
              <a:buFontTx/>
              <a:buNone/>
            </a:pPr>
            <a:r>
              <a:rPr lang="en-US" altLang="en-US" sz="1400" dirty="0" err="1" smtClean="0"/>
              <a:t>Grosjean</a:t>
            </a:r>
            <a:r>
              <a:rPr lang="en-US" altLang="en-US" sz="1400" dirty="0" smtClean="0"/>
              <a:t> </a:t>
            </a:r>
            <a:r>
              <a:rPr lang="en-US" altLang="en-US" sz="1400" dirty="0"/>
              <a:t>F (1998) Studying bilinguals: Methodological and conceptual issues. </a:t>
            </a:r>
            <a:r>
              <a:rPr lang="en-US" altLang="en-US" sz="1400" i="1" dirty="0"/>
              <a:t>Bilingualism: Language and Cognition</a:t>
            </a:r>
            <a:r>
              <a:rPr lang="en-US" altLang="en-US" sz="1400" dirty="0"/>
              <a:t>. 1, 131-149.</a:t>
            </a:r>
          </a:p>
          <a:p>
            <a:pPr>
              <a:lnSpc>
                <a:spcPct val="80000"/>
              </a:lnSpc>
              <a:buFontTx/>
              <a:buNone/>
            </a:pPr>
            <a:r>
              <a:rPr lang="en-US" altLang="en-US" sz="1400" dirty="0" err="1"/>
              <a:t>Hakuta</a:t>
            </a:r>
            <a:r>
              <a:rPr lang="en-US" altLang="en-US" sz="1400" dirty="0"/>
              <a:t>, K (1998?). Paper presented at a working conference convened by the Centro de </a:t>
            </a:r>
            <a:r>
              <a:rPr lang="en-US" altLang="en-US" sz="1400" dirty="0" err="1"/>
              <a:t>Estudios</a:t>
            </a:r>
            <a:r>
              <a:rPr lang="en-US" altLang="en-US" sz="1400" dirty="0"/>
              <a:t> </a:t>
            </a:r>
            <a:r>
              <a:rPr lang="en-US" altLang="en-US" sz="1400" dirty="0" err="1"/>
              <a:t>sobre</a:t>
            </a:r>
            <a:r>
              <a:rPr lang="en-US" altLang="en-US" sz="1400" dirty="0"/>
              <a:t> </a:t>
            </a:r>
            <a:r>
              <a:rPr lang="en-US" altLang="en-US" sz="1400" dirty="0" err="1"/>
              <a:t>Bilinguismo</a:t>
            </a:r>
            <a:r>
              <a:rPr lang="en-US" altLang="en-US" sz="1400" dirty="0"/>
              <a:t> in San Juan, Puerto Rico, May 4&amp;5, 2001.</a:t>
            </a:r>
          </a:p>
          <a:p>
            <a:pPr>
              <a:lnSpc>
                <a:spcPct val="80000"/>
              </a:lnSpc>
              <a:buFontTx/>
              <a:buNone/>
            </a:pPr>
            <a:r>
              <a:rPr lang="en-US" altLang="en-US" sz="1400" dirty="0" err="1"/>
              <a:t>Holowka</a:t>
            </a:r>
            <a:r>
              <a:rPr lang="en-US" altLang="en-US" sz="1400" dirty="0"/>
              <a:t> S, </a:t>
            </a:r>
            <a:r>
              <a:rPr lang="en-US" altLang="en-US" sz="1400" dirty="0" err="1"/>
              <a:t>Brosseau-Lapre</a:t>
            </a:r>
            <a:r>
              <a:rPr lang="en-US" altLang="en-US" sz="1400" dirty="0"/>
              <a:t>, F and LA </a:t>
            </a:r>
            <a:r>
              <a:rPr lang="en-US" altLang="en-US" sz="1400" dirty="0" err="1"/>
              <a:t>Petitto</a:t>
            </a:r>
            <a:r>
              <a:rPr lang="en-US" altLang="en-US" sz="1400" dirty="0"/>
              <a:t> (2002). Semantic and conceptual knowledge underlying bilingual babies’ first signs and words. </a:t>
            </a:r>
            <a:r>
              <a:rPr lang="en-US" altLang="en-US" sz="1400" i="1" dirty="0"/>
              <a:t>Language and Learning</a:t>
            </a:r>
            <a:r>
              <a:rPr lang="en-US" altLang="en-US" sz="1400" dirty="0"/>
              <a:t>. 52 (2), 205-262.</a:t>
            </a:r>
          </a:p>
          <a:p>
            <a:pPr>
              <a:lnSpc>
                <a:spcPct val="80000"/>
              </a:lnSpc>
              <a:buFontTx/>
              <a:buNone/>
            </a:pPr>
            <a:r>
              <a:rPr lang="en-US" altLang="en-US" sz="1400" dirty="0" err="1"/>
              <a:t>Nakada</a:t>
            </a:r>
            <a:r>
              <a:rPr lang="en-US" altLang="en-US" sz="1400" dirty="0"/>
              <a:t>, . </a:t>
            </a:r>
            <a:r>
              <a:rPr lang="en-US" altLang="en-US" sz="1400" dirty="0" err="1"/>
              <a:t>Yukihiko</a:t>
            </a:r>
            <a:r>
              <a:rPr lang="en-US" altLang="en-US" sz="1400" dirty="0"/>
              <a:t> F and I </a:t>
            </a:r>
            <a:r>
              <a:rPr lang="en-US" altLang="en-US" sz="1400" dirty="0" err="1"/>
              <a:t>Kwee</a:t>
            </a:r>
            <a:r>
              <a:rPr lang="en-US" altLang="en-US" sz="1400" dirty="0"/>
              <a:t> (2001). Brain strategies for reading in the second language are determined by the first language. </a:t>
            </a:r>
            <a:r>
              <a:rPr lang="en-US" altLang="en-US" sz="1400" i="1" dirty="0"/>
              <a:t>Neuroscience Research</a:t>
            </a:r>
            <a:r>
              <a:rPr lang="en-US" altLang="en-US" sz="1400" dirty="0"/>
              <a:t>. 40, 351-358.</a:t>
            </a:r>
          </a:p>
          <a:p>
            <a:pPr>
              <a:lnSpc>
                <a:spcPct val="80000"/>
              </a:lnSpc>
              <a:buFontTx/>
              <a:buNone/>
            </a:pPr>
            <a:r>
              <a:rPr lang="en-US" altLang="en-US" sz="1400" dirty="0" err="1"/>
              <a:t>Sadlak</a:t>
            </a:r>
            <a:r>
              <a:rPr lang="en-US" altLang="en-US" sz="1400" dirty="0"/>
              <a:t>, J (2000). Address at the opening of the UNESCO-European Centre for Higher Education. </a:t>
            </a:r>
          </a:p>
          <a:p>
            <a:pPr>
              <a:lnSpc>
                <a:spcPct val="80000"/>
              </a:lnSpc>
              <a:buFontTx/>
              <a:buNone/>
            </a:pPr>
            <a:r>
              <a:rPr lang="en-US" altLang="en-US" sz="1400" dirty="0"/>
              <a:t>Summer Institute of Linguistics (SIL) International. </a:t>
            </a:r>
            <a:r>
              <a:rPr lang="en-US" altLang="en-US" sz="1400" i="1" dirty="0" err="1"/>
              <a:t>Ethnologue</a:t>
            </a:r>
            <a:r>
              <a:rPr lang="en-US" altLang="en-US" sz="1400" i="1" dirty="0"/>
              <a:t> report for the Philippines</a:t>
            </a:r>
            <a:r>
              <a:rPr lang="en-US" altLang="en-US" sz="1400" dirty="0"/>
              <a:t>. Accessed at </a:t>
            </a:r>
            <a:r>
              <a:rPr lang="en-US" altLang="en-US" sz="1400" dirty="0">
                <a:hlinkClick r:id="rId3"/>
              </a:rPr>
              <a:t>http://www.ethnologue.com</a:t>
            </a:r>
            <a:r>
              <a:rPr lang="en-US" altLang="en-US" sz="1400" dirty="0"/>
              <a:t> </a:t>
            </a:r>
          </a:p>
          <a:p>
            <a:pPr>
              <a:lnSpc>
                <a:spcPct val="80000"/>
              </a:lnSpc>
              <a:buFontTx/>
              <a:buNone/>
            </a:pPr>
            <a:r>
              <a:rPr lang="en-US" altLang="en-US" sz="1400" dirty="0"/>
              <a:t>Von Hapsburg D and Pena ED (2002). Understanding bilingualism and its impact on speech audiometry. </a:t>
            </a:r>
            <a:r>
              <a:rPr lang="en-US" altLang="en-US" sz="1400" i="1" dirty="0"/>
              <a:t>JSLHR</a:t>
            </a:r>
            <a:r>
              <a:rPr lang="en-US" altLang="en-US" sz="1400" dirty="0"/>
              <a:t>. 45, 202-213</a:t>
            </a:r>
          </a:p>
          <a:p>
            <a:pPr>
              <a:lnSpc>
                <a:spcPct val="80000"/>
              </a:lnSpc>
              <a:buFontTx/>
              <a:buNone/>
            </a:pPr>
            <a:endParaRPr lang="en-US" altLang="en-US" sz="1400" dirty="0"/>
          </a:p>
          <a:p>
            <a:pPr>
              <a:lnSpc>
                <a:spcPct val="80000"/>
              </a:lnSpc>
              <a:buFontTx/>
              <a:buNone/>
            </a:pPr>
            <a:endParaRPr lang="en-US" altLang="en-US" sz="1400" dirty="0"/>
          </a:p>
          <a:p>
            <a:pPr>
              <a:lnSpc>
                <a:spcPct val="80000"/>
              </a:lnSpc>
              <a:buFontTx/>
              <a:buNone/>
            </a:pPr>
            <a:endParaRPr lang="en-US" altLang="en-US" sz="1400" dirty="0"/>
          </a:p>
        </p:txBody>
      </p:sp>
    </p:spTree>
    <p:extLst>
      <p:ext uri="{BB962C8B-B14F-4D97-AF65-F5344CB8AC3E}">
        <p14:creationId xmlns:p14="http://schemas.microsoft.com/office/powerpoint/2010/main" val="389147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Characteristics of Bilingualism</a:t>
            </a:r>
            <a:endParaRPr lang="en-US" dirty="0"/>
          </a:p>
        </p:txBody>
      </p:sp>
      <p:sp>
        <p:nvSpPr>
          <p:cNvPr id="5" name="Text Placeholder 4"/>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r>
              <a:rPr lang="en-US" smtClean="0"/>
              <a:t>2016-07-24</a:t>
            </a:r>
            <a:endParaRPr lang="en-US" dirty="0"/>
          </a:p>
        </p:txBody>
      </p:sp>
      <p:sp>
        <p:nvSpPr>
          <p:cNvPr id="9" name="Footer Placeholder 8"/>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330752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609600" y="457200"/>
            <a:ext cx="8869680" cy="6065520"/>
          </a:xfrm>
        </p:spPr>
        <p:txBody>
          <a:bodyPr>
            <a:normAutofit lnSpcReduction="10000"/>
          </a:bodyPr>
          <a:lstStyle/>
          <a:p>
            <a:pPr>
              <a:lnSpc>
                <a:spcPct val="80000"/>
              </a:lnSpc>
              <a:buFontTx/>
              <a:buNone/>
            </a:pPr>
            <a:r>
              <a:rPr lang="en-US" altLang="en-US" sz="1000" dirty="0"/>
              <a:t>Baker, Colin (2001) </a:t>
            </a:r>
            <a:r>
              <a:rPr lang="en-US" altLang="en-US" sz="1000" i="1" dirty="0"/>
              <a:t>Foundations of Bilingual Education and Bilingualism (3rd </a:t>
            </a:r>
            <a:r>
              <a:rPr lang="en-US" altLang="en-US" sz="1000" i="1" dirty="0" err="1"/>
              <a:t>ed</a:t>
            </a:r>
            <a:r>
              <a:rPr lang="en-US" altLang="en-US" sz="1000" i="1" dirty="0"/>
              <a:t>). </a:t>
            </a:r>
            <a:r>
              <a:rPr lang="en-US" altLang="en-US" sz="1000" dirty="0"/>
              <a:t> Buffalo: Multilingual Matters Ltd.</a:t>
            </a:r>
          </a:p>
          <a:p>
            <a:pPr>
              <a:lnSpc>
                <a:spcPct val="80000"/>
              </a:lnSpc>
              <a:buFontTx/>
              <a:buNone/>
            </a:pPr>
            <a:r>
              <a:rPr lang="en-US" altLang="en-US" sz="1000" dirty="0"/>
              <a:t>Carson, Arthur Leroy (1978). </a:t>
            </a:r>
            <a:r>
              <a:rPr lang="en-US" altLang="en-US" sz="1000" i="1" dirty="0"/>
              <a:t>The Story of Philippine Education</a:t>
            </a:r>
            <a:r>
              <a:rPr lang="en-US" altLang="en-US" sz="1000" dirty="0"/>
              <a:t>. </a:t>
            </a:r>
            <a:br>
              <a:rPr lang="en-US" altLang="en-US" sz="1000" dirty="0"/>
            </a:br>
            <a:r>
              <a:rPr lang="en-US" altLang="en-US" sz="1000" dirty="0"/>
              <a:t>Quezon City: New Day Publishers.</a:t>
            </a:r>
          </a:p>
          <a:p>
            <a:pPr>
              <a:lnSpc>
                <a:spcPct val="80000"/>
              </a:lnSpc>
              <a:buFontTx/>
              <a:buNone/>
            </a:pPr>
            <a:r>
              <a:rPr lang="en-US" altLang="en-US" sz="1000" dirty="0"/>
              <a:t>Central Intelligence Agency. Asia Maps. Perry </a:t>
            </a:r>
            <a:r>
              <a:rPr lang="en-US" altLang="en-US" sz="1000" dirty="0" err="1"/>
              <a:t>Catañeda</a:t>
            </a:r>
            <a:r>
              <a:rPr lang="en-US" altLang="en-US" sz="1000" dirty="0"/>
              <a:t> Library Map Collection. The University of Texas at Austin. </a:t>
            </a:r>
            <a:br>
              <a:rPr lang="en-US" altLang="en-US" sz="1000" dirty="0"/>
            </a:br>
            <a:r>
              <a:rPr lang="en-US" altLang="en-US" sz="1000" dirty="0"/>
              <a:t>Accessed at </a:t>
            </a:r>
            <a:r>
              <a:rPr lang="en-US" altLang="en-US" sz="1000" dirty="0">
                <a:hlinkClick r:id="rId3"/>
              </a:rPr>
              <a:t>http://www.lib.utexas.edu/maps/middle_east_and_asia/asia_ref01.pdf</a:t>
            </a:r>
            <a:r>
              <a:rPr lang="en-US" altLang="en-US" sz="1000" dirty="0"/>
              <a:t>  on 12/2/2002.</a:t>
            </a:r>
          </a:p>
          <a:p>
            <a:pPr>
              <a:lnSpc>
                <a:spcPct val="80000"/>
              </a:lnSpc>
              <a:buFontTx/>
              <a:buNone/>
            </a:pPr>
            <a:r>
              <a:rPr lang="en-US" altLang="en-US" sz="1000" dirty="0"/>
              <a:t>Cheng, Winston, Tricia Olea and Jocelyn </a:t>
            </a:r>
            <a:r>
              <a:rPr lang="en-US" altLang="en-US" sz="1000" dirty="0" err="1"/>
              <a:t>Marzan</a:t>
            </a:r>
            <a:r>
              <a:rPr lang="en-US" altLang="en-US" sz="1000" dirty="0"/>
              <a:t> (2002) Speech-Language Pathology in the Philippines: Reflections on the Past and Present, Perspectives for the Future. </a:t>
            </a:r>
            <a:r>
              <a:rPr lang="en-US" altLang="en-US" sz="1000" i="1" dirty="0"/>
              <a:t>Folia </a:t>
            </a:r>
            <a:r>
              <a:rPr lang="en-US" altLang="en-US" sz="1000" i="1" dirty="0" err="1"/>
              <a:t>Phoniatrica</a:t>
            </a:r>
            <a:r>
              <a:rPr lang="en-US" altLang="en-US" sz="1000" i="1" dirty="0"/>
              <a:t> at </a:t>
            </a:r>
            <a:r>
              <a:rPr lang="en-US" altLang="en-US" sz="1000" i="1" dirty="0" err="1"/>
              <a:t>Logopedica</a:t>
            </a:r>
            <a:r>
              <a:rPr lang="en-US" altLang="en-US" sz="1000" dirty="0"/>
              <a:t> 54:79-82.</a:t>
            </a:r>
          </a:p>
          <a:p>
            <a:pPr>
              <a:lnSpc>
                <a:spcPct val="80000"/>
              </a:lnSpc>
              <a:buFontTx/>
              <a:buNone/>
            </a:pPr>
            <a:r>
              <a:rPr lang="en-US" altLang="en-US" sz="1000" dirty="0"/>
              <a:t>Dekker, p. Gregory (1999). First language component literacy: a bridge over troubled waters. Paper presented to the Centennial Congress in Bilingualism. </a:t>
            </a:r>
            <a:br>
              <a:rPr lang="en-US" altLang="en-US" sz="1000" dirty="0"/>
            </a:br>
            <a:r>
              <a:rPr lang="en-US" altLang="en-US" sz="1000" dirty="0"/>
              <a:t>Manila, January 1999.</a:t>
            </a:r>
          </a:p>
          <a:p>
            <a:pPr>
              <a:lnSpc>
                <a:spcPct val="80000"/>
              </a:lnSpc>
              <a:buFontTx/>
              <a:buNone/>
            </a:pPr>
            <a:r>
              <a:rPr lang="en-US" altLang="en-US" sz="1000" dirty="0"/>
              <a:t>Department of Education, Culture and Sports [DECS of the Republic of the Philippines] (1974) Department Order No. 25, s. 1974: Implementing Guidelines for the Policy on Bilingual Education.</a:t>
            </a:r>
          </a:p>
          <a:p>
            <a:pPr>
              <a:lnSpc>
                <a:spcPct val="80000"/>
              </a:lnSpc>
              <a:buFontTx/>
              <a:buNone/>
            </a:pPr>
            <a:r>
              <a:rPr lang="en-US" altLang="en-US" sz="1000" dirty="0"/>
              <a:t>Department of Education, Culture and Sports [DECS of the Republic of the Philippines] (1987) Order No. 52, s. 1987: The 1987 Policy on Bilingual Education.</a:t>
            </a:r>
          </a:p>
          <a:p>
            <a:pPr>
              <a:lnSpc>
                <a:spcPct val="80000"/>
              </a:lnSpc>
              <a:buFontTx/>
              <a:buNone/>
            </a:pPr>
            <a:r>
              <a:rPr lang="en-US" altLang="en-US" sz="1000" dirty="0"/>
              <a:t>Gonzales, Andres and </a:t>
            </a:r>
            <a:r>
              <a:rPr lang="en-US" altLang="en-US" sz="1000" dirty="0" err="1"/>
              <a:t>Sibayan</a:t>
            </a:r>
            <a:r>
              <a:rPr lang="en-US" altLang="en-US" sz="1000" dirty="0"/>
              <a:t>, </a:t>
            </a:r>
            <a:r>
              <a:rPr lang="en-US" altLang="en-US" sz="1000" dirty="0" err="1"/>
              <a:t>Bonifacio</a:t>
            </a:r>
            <a:r>
              <a:rPr lang="en-US" altLang="en-US" sz="1000" dirty="0"/>
              <a:t> P (Eds.)(1988). </a:t>
            </a:r>
            <a:r>
              <a:rPr lang="en-US" altLang="en-US" sz="1000" i="1" dirty="0"/>
              <a:t>Evaluating Bilingual Education in the Philippines (1974-1985)</a:t>
            </a:r>
            <a:r>
              <a:rPr lang="en-US" altLang="en-US" sz="1000" dirty="0"/>
              <a:t>. Manila: Linguistic Society of the Philippines.</a:t>
            </a:r>
          </a:p>
          <a:p>
            <a:pPr>
              <a:lnSpc>
                <a:spcPct val="80000"/>
              </a:lnSpc>
              <a:buFontTx/>
              <a:buNone/>
            </a:pPr>
            <a:r>
              <a:rPr lang="en-US" altLang="en-US" sz="1000" dirty="0"/>
              <a:t>Gonzales, Andrew (1999) The language planning situation in the Philippines. In Robert B. Kaplan and Richard B. </a:t>
            </a:r>
            <a:r>
              <a:rPr lang="en-US" altLang="en-US" sz="1000" dirty="0" err="1"/>
              <a:t>Baldauf</a:t>
            </a:r>
            <a:r>
              <a:rPr lang="en-US" altLang="en-US" sz="1000" dirty="0"/>
              <a:t>, Jr. (eds.), </a:t>
            </a:r>
            <a:r>
              <a:rPr lang="en-US" altLang="en-US" sz="1000" i="1" dirty="0"/>
              <a:t>Language Planning in Malawi, Mozambique and the Philippines</a:t>
            </a:r>
            <a:r>
              <a:rPr lang="en-US" altLang="en-US" sz="1000" dirty="0"/>
              <a:t>. Philadelphia: Multilingual Matters Ltd.</a:t>
            </a:r>
          </a:p>
          <a:p>
            <a:pPr>
              <a:lnSpc>
                <a:spcPct val="80000"/>
              </a:lnSpc>
              <a:buFontTx/>
              <a:buNone/>
            </a:pPr>
            <a:r>
              <a:rPr lang="en-US" altLang="en-US" sz="1000" dirty="0"/>
              <a:t>Gonzales, Andrew (2001). Notes on the Philippine and Puerto Rican Languages Situations</a:t>
            </a:r>
            <a:r>
              <a:rPr lang="en-US" altLang="en-US" sz="1000" i="1" dirty="0"/>
              <a:t>.</a:t>
            </a:r>
            <a:r>
              <a:rPr lang="en-US" altLang="en-US" sz="1000" dirty="0"/>
              <a:t>  Paper presented at a Language Planning Meeting in Puerto Rico </a:t>
            </a:r>
            <a:br>
              <a:rPr lang="en-US" altLang="en-US" sz="1000" dirty="0"/>
            </a:br>
            <a:r>
              <a:rPr lang="en-US" altLang="en-US" sz="1000" dirty="0"/>
              <a:t>(May 3-5, 2001)</a:t>
            </a:r>
          </a:p>
          <a:p>
            <a:pPr>
              <a:lnSpc>
                <a:spcPct val="80000"/>
              </a:lnSpc>
              <a:buFontTx/>
              <a:buNone/>
            </a:pPr>
            <a:r>
              <a:rPr lang="en-US" altLang="en-US" sz="1000" dirty="0"/>
              <a:t>Grimes Barbara F and Grimes, Joseph E (2002) </a:t>
            </a:r>
            <a:r>
              <a:rPr lang="en-US" altLang="en-US" sz="1000" i="1" dirty="0" err="1"/>
              <a:t>Ethnologue</a:t>
            </a:r>
            <a:r>
              <a:rPr lang="en-US" altLang="en-US" sz="1000" i="1" dirty="0"/>
              <a:t>: Languages of the World, 14th Edition</a:t>
            </a:r>
            <a:r>
              <a:rPr lang="en-US" altLang="en-US" sz="1000" dirty="0"/>
              <a:t>. SIL International. Accessed at </a:t>
            </a:r>
            <a:r>
              <a:rPr lang="en-US" altLang="en-US" sz="1000" dirty="0">
                <a:hlinkClick r:id="rId4"/>
              </a:rPr>
              <a:t>http://www.ethnologue.com/show_map.asp?name=Philippines</a:t>
            </a:r>
            <a:r>
              <a:rPr lang="en-US" altLang="en-US" sz="1000" dirty="0"/>
              <a:t> last updated July 2002. accessed on 12/2/2002.</a:t>
            </a:r>
          </a:p>
          <a:p>
            <a:pPr>
              <a:lnSpc>
                <a:spcPct val="80000"/>
              </a:lnSpc>
              <a:buFontTx/>
              <a:buNone/>
            </a:pPr>
            <a:r>
              <a:rPr lang="en-US" altLang="en-US" sz="1000" dirty="0"/>
              <a:t>Isidro, Antonio Santos (1949). </a:t>
            </a:r>
            <a:r>
              <a:rPr lang="en-US" altLang="en-US" sz="1000" i="1" dirty="0"/>
              <a:t>The Philippine Educational System</a:t>
            </a:r>
            <a:r>
              <a:rPr lang="en-US" altLang="en-US" sz="1000" dirty="0"/>
              <a:t>. </a:t>
            </a:r>
            <a:br>
              <a:rPr lang="en-US" altLang="en-US" sz="1000" dirty="0"/>
            </a:br>
            <a:r>
              <a:rPr lang="en-US" altLang="en-US" sz="1000" dirty="0"/>
              <a:t>Manila: Bookman, </a:t>
            </a:r>
            <a:r>
              <a:rPr lang="en-US" altLang="en-US" sz="1000" dirty="0" err="1"/>
              <a:t>Inc</a:t>
            </a:r>
            <a:endParaRPr lang="en-US" altLang="en-US" sz="1000" dirty="0"/>
          </a:p>
          <a:p>
            <a:pPr>
              <a:lnSpc>
                <a:spcPct val="80000"/>
              </a:lnSpc>
              <a:buFontTx/>
              <a:buNone/>
            </a:pPr>
            <a:r>
              <a:rPr lang="en-US" altLang="en-US" sz="1000" dirty="0" err="1"/>
              <a:t>Ministri</a:t>
            </a:r>
            <a:r>
              <a:rPr lang="en-US" altLang="en-US" sz="1000" dirty="0"/>
              <a:t> ng </a:t>
            </a:r>
            <a:r>
              <a:rPr lang="en-US" altLang="en-US" sz="1000" dirty="0" err="1"/>
              <a:t>Edukasyon</a:t>
            </a:r>
            <a:r>
              <a:rPr lang="en-US" altLang="en-US" sz="1000" dirty="0"/>
              <a:t> at </a:t>
            </a:r>
            <a:r>
              <a:rPr lang="en-US" altLang="en-US" sz="1000" dirty="0" err="1"/>
              <a:t>Kultura</a:t>
            </a:r>
            <a:r>
              <a:rPr lang="en-US" altLang="en-US" sz="1000" dirty="0"/>
              <a:t>  or Ministry of Education and Culture [MEC of the Republic of the Philippines] (1978) MEC Order No. 22, s. 1978: Pilipino as Curricular Requirement in the Tertiary Level.</a:t>
            </a:r>
          </a:p>
          <a:p>
            <a:pPr>
              <a:lnSpc>
                <a:spcPct val="80000"/>
              </a:lnSpc>
              <a:buFontTx/>
              <a:buNone/>
            </a:pPr>
            <a:r>
              <a:rPr lang="en-US" altLang="en-US" sz="1000" dirty="0"/>
              <a:t>National Statistics Office [NSO of the Republic of the Philippines] (2002)</a:t>
            </a:r>
            <a:r>
              <a:rPr lang="en-US" altLang="en-US" sz="1000" i="1" dirty="0"/>
              <a:t> </a:t>
            </a:r>
            <a:br>
              <a:rPr lang="en-US" altLang="en-US" sz="1000" i="1" dirty="0"/>
            </a:br>
            <a:r>
              <a:rPr lang="en-US" altLang="en-US" sz="1000" i="1" dirty="0" err="1"/>
              <a:t>Quickstat</a:t>
            </a:r>
            <a:r>
              <a:rPr lang="en-US" altLang="en-US" sz="1000" i="1" dirty="0"/>
              <a:t> – November 2002</a:t>
            </a:r>
            <a:r>
              <a:rPr lang="en-US" altLang="en-US" sz="1000" dirty="0"/>
              <a:t>. last updated November 2002. accessed at </a:t>
            </a:r>
            <a:r>
              <a:rPr lang="en-US" altLang="en-US" sz="1000" u="sng" dirty="0">
                <a:hlinkClick r:id="rId5"/>
              </a:rPr>
              <a:t>http://www.census.gov.ph/index/html</a:t>
            </a:r>
            <a:r>
              <a:rPr lang="en-US" altLang="en-US" sz="1000" dirty="0"/>
              <a:t> on 30 Nov 2002.</a:t>
            </a:r>
          </a:p>
          <a:p>
            <a:pPr>
              <a:lnSpc>
                <a:spcPct val="80000"/>
              </a:lnSpc>
              <a:buFontTx/>
              <a:buNone/>
            </a:pPr>
            <a:r>
              <a:rPr lang="en-US" altLang="en-US" sz="1000" dirty="0" err="1"/>
              <a:t>Sibayan</a:t>
            </a:r>
            <a:r>
              <a:rPr lang="en-US" altLang="en-US" sz="1000" dirty="0"/>
              <a:t>, </a:t>
            </a:r>
            <a:r>
              <a:rPr lang="en-US" altLang="en-US" sz="1000" dirty="0" err="1"/>
              <a:t>Bonifacio</a:t>
            </a:r>
            <a:r>
              <a:rPr lang="en-US" altLang="en-US" sz="1000" dirty="0"/>
              <a:t> P (1999) </a:t>
            </a:r>
            <a:r>
              <a:rPr lang="en-US" altLang="en-US" sz="1000" i="1" dirty="0"/>
              <a:t>The </a:t>
            </a:r>
            <a:r>
              <a:rPr lang="en-US" altLang="en-US" sz="1000" i="1" dirty="0" err="1"/>
              <a:t>Intelllectualization</a:t>
            </a:r>
            <a:r>
              <a:rPr lang="en-US" altLang="en-US" sz="1000" i="1" dirty="0"/>
              <a:t> of Filipino and Other Sociolinguistic and Educational Essays.</a:t>
            </a:r>
            <a:r>
              <a:rPr lang="en-US" altLang="en-US" sz="1000" dirty="0"/>
              <a:t> Manila: The Linguistic Society of the Philippines.</a:t>
            </a:r>
          </a:p>
          <a:p>
            <a:pPr>
              <a:lnSpc>
                <a:spcPct val="80000"/>
              </a:lnSpc>
              <a:buFontTx/>
              <a:buNone/>
            </a:pPr>
            <a:r>
              <a:rPr lang="en-US" altLang="en-US" sz="1000" dirty="0"/>
              <a:t>United Nations Educational, Scientific and Cultural Organization [UNESCO] (1984). </a:t>
            </a:r>
            <a:r>
              <a:rPr lang="en-US" altLang="en-US" sz="1000" i="1" dirty="0"/>
              <a:t>Towards Universalization of </a:t>
            </a:r>
            <a:r>
              <a:rPr lang="en-US" altLang="en-US" sz="1000" i="1" dirty="0" err="1"/>
              <a:t>Promary</a:t>
            </a:r>
            <a:r>
              <a:rPr lang="en-US" altLang="en-US" sz="1000" i="1" dirty="0"/>
              <a:t> Education in Asia and the Pacific. Country Studies. Philippines</a:t>
            </a:r>
            <a:r>
              <a:rPr lang="en-US" altLang="en-US" sz="1000" dirty="0"/>
              <a:t>. Bangkok: UNESCO Regional Office for Education in Asia and the Pacific.</a:t>
            </a:r>
          </a:p>
          <a:p>
            <a:pPr>
              <a:lnSpc>
                <a:spcPct val="80000"/>
              </a:lnSpc>
              <a:buFontTx/>
              <a:buNone/>
            </a:pPr>
            <a:r>
              <a:rPr lang="en-US" altLang="en-US" sz="1000" dirty="0"/>
              <a:t>Villanueva, Charles (1990). </a:t>
            </a:r>
            <a:r>
              <a:rPr lang="en-US" altLang="en-US" sz="1000" i="1" dirty="0"/>
              <a:t>Educational </a:t>
            </a:r>
            <a:r>
              <a:rPr lang="en-US" altLang="en-US" sz="1000" i="1" dirty="0" err="1"/>
              <a:t>Mangaement</a:t>
            </a:r>
            <a:r>
              <a:rPr lang="en-US" altLang="en-US" sz="1000" i="1" dirty="0"/>
              <a:t> Information Systems (EMIS) in the Philippines.</a:t>
            </a:r>
            <a:r>
              <a:rPr lang="en-US" altLang="en-US" sz="1000" dirty="0"/>
              <a:t> Bangkok: UNESCO.</a:t>
            </a:r>
          </a:p>
        </p:txBody>
      </p:sp>
    </p:spTree>
    <p:extLst>
      <p:ext uri="{BB962C8B-B14F-4D97-AF65-F5344CB8AC3E}">
        <p14:creationId xmlns:p14="http://schemas.microsoft.com/office/powerpoint/2010/main" val="624707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609600" y="548640"/>
            <a:ext cx="8884920" cy="6019800"/>
          </a:xfrm>
        </p:spPr>
        <p:txBody>
          <a:bodyPr>
            <a:normAutofit lnSpcReduction="10000"/>
          </a:bodyPr>
          <a:lstStyle/>
          <a:p>
            <a:pPr>
              <a:lnSpc>
                <a:spcPct val="80000"/>
              </a:lnSpc>
              <a:buFontTx/>
              <a:buNone/>
            </a:pPr>
            <a:r>
              <a:rPr lang="en-US" altLang="en-US" sz="1000" dirty="0" err="1"/>
              <a:t>Comeau</a:t>
            </a:r>
            <a:r>
              <a:rPr lang="en-US" altLang="en-US" sz="1000" dirty="0"/>
              <a:t>, L., Genesee, F., </a:t>
            </a:r>
            <a:r>
              <a:rPr lang="en-US" altLang="en-US" sz="1000" dirty="0" err="1"/>
              <a:t>Lapaquette</a:t>
            </a:r>
            <a:r>
              <a:rPr lang="en-US" altLang="en-US" sz="1000" dirty="0"/>
              <a:t>, L. (2003). The modeling hypothesis and child bilingual code-mixing. </a:t>
            </a:r>
            <a:r>
              <a:rPr lang="en-US" altLang="en-US" sz="1000" u="sng" dirty="0"/>
              <a:t>The International Journal of Bilingualism</a:t>
            </a:r>
            <a:r>
              <a:rPr lang="en-US" altLang="en-US" sz="1000" dirty="0"/>
              <a:t>, </a:t>
            </a:r>
            <a:r>
              <a:rPr lang="en-US" altLang="en-US" sz="1000" u="sng" dirty="0"/>
              <a:t>7</a:t>
            </a:r>
            <a:r>
              <a:rPr lang="en-US" altLang="en-US" sz="1000" dirty="0"/>
              <a:t> (2), 113-126.</a:t>
            </a:r>
          </a:p>
          <a:p>
            <a:pPr>
              <a:lnSpc>
                <a:spcPct val="80000"/>
              </a:lnSpc>
              <a:buFontTx/>
              <a:buNone/>
            </a:pPr>
            <a:r>
              <a:rPr lang="en-US" altLang="en-US" sz="1000" dirty="0"/>
              <a:t>Davidson, D., </a:t>
            </a:r>
            <a:r>
              <a:rPr lang="en-US" altLang="en-US" sz="1000" dirty="0" err="1"/>
              <a:t>Jergovic</a:t>
            </a:r>
            <a:r>
              <a:rPr lang="en-US" altLang="en-US" sz="1000" dirty="0"/>
              <a:t>, D., </a:t>
            </a:r>
            <a:r>
              <a:rPr lang="en-US" altLang="en-US" sz="1000" dirty="0" err="1"/>
              <a:t>Imami</a:t>
            </a:r>
            <a:r>
              <a:rPr lang="en-US" altLang="en-US" sz="1000" dirty="0"/>
              <a:t>, Z., &amp; </a:t>
            </a:r>
            <a:r>
              <a:rPr lang="en-US" altLang="en-US" sz="1000" dirty="0" err="1"/>
              <a:t>Theodos</a:t>
            </a:r>
            <a:r>
              <a:rPr lang="en-US" altLang="en-US" sz="1000" dirty="0"/>
              <a:t>, V. (1997). Monolingual and bilingual children’s use of the mutual exclusivity constraint. </a:t>
            </a:r>
            <a:r>
              <a:rPr lang="en-US" altLang="en-US" sz="1000" u="sng" dirty="0"/>
              <a:t>Journal of Child Language</a:t>
            </a:r>
            <a:r>
              <a:rPr lang="en-US" altLang="en-US" sz="1000" dirty="0"/>
              <a:t>, </a:t>
            </a:r>
            <a:r>
              <a:rPr lang="en-US" altLang="en-US" sz="1000" u="sng" dirty="0"/>
              <a:t>24</a:t>
            </a:r>
            <a:r>
              <a:rPr lang="en-US" altLang="en-US" sz="1000" dirty="0"/>
              <a:t>, 3-24.</a:t>
            </a:r>
          </a:p>
          <a:p>
            <a:pPr>
              <a:lnSpc>
                <a:spcPct val="80000"/>
              </a:lnSpc>
              <a:buFontTx/>
              <a:buNone/>
            </a:pPr>
            <a:r>
              <a:rPr lang="en-US" altLang="en-US" sz="1000" dirty="0"/>
              <a:t>De </a:t>
            </a:r>
            <a:r>
              <a:rPr lang="en-US" altLang="en-US" sz="1000" dirty="0" err="1"/>
              <a:t>Houwer</a:t>
            </a:r>
            <a:r>
              <a:rPr lang="en-US" altLang="en-US" sz="1000" dirty="0"/>
              <a:t>, A. (in press). Early bilingual acquisition: Focus on </a:t>
            </a:r>
            <a:r>
              <a:rPr lang="en-US" altLang="en-US" sz="1000" dirty="0" err="1"/>
              <a:t>morphosyntax</a:t>
            </a:r>
            <a:r>
              <a:rPr lang="en-US" altLang="en-US" sz="1000" dirty="0"/>
              <a:t> and the separate development hypothesis. In J.F. Kroll &amp; A.M.B. de Groot (Eds.), Handbook</a:t>
            </a:r>
            <a:r>
              <a:rPr lang="en-US" altLang="en-US" sz="1000" u="sng" dirty="0"/>
              <a:t> of bilingualism: Psycholinguistic approaches</a:t>
            </a:r>
            <a:r>
              <a:rPr lang="en-US" altLang="en-US" sz="1000" dirty="0"/>
              <a:t>. Oxford: Oxford University Press.</a:t>
            </a:r>
          </a:p>
          <a:p>
            <a:pPr>
              <a:lnSpc>
                <a:spcPct val="80000"/>
              </a:lnSpc>
              <a:buFontTx/>
              <a:buNone/>
            </a:pPr>
            <a:r>
              <a:rPr lang="en-US" altLang="en-US" sz="1000" dirty="0"/>
              <a:t>De Keyser, R. &amp; Larson-Hall, J. (in press). What does the critical period really mean? In J.F. Kroll &amp; A.M.B. de Groot (Eds.), Handbook</a:t>
            </a:r>
            <a:r>
              <a:rPr lang="en-US" altLang="en-US" sz="1000" u="sng" dirty="0"/>
              <a:t> of bilingualism: Psycholinguistic approaches</a:t>
            </a:r>
            <a:r>
              <a:rPr lang="en-US" altLang="en-US" sz="1000" dirty="0"/>
              <a:t>. Oxford: Oxford University Press.</a:t>
            </a:r>
          </a:p>
          <a:p>
            <a:pPr>
              <a:lnSpc>
                <a:spcPct val="80000"/>
              </a:lnSpc>
              <a:buFontTx/>
              <a:buNone/>
            </a:pPr>
            <a:r>
              <a:rPr lang="en-US" altLang="en-US" sz="1000" dirty="0" err="1"/>
              <a:t>Deuchar</a:t>
            </a:r>
            <a:r>
              <a:rPr lang="en-US" altLang="en-US" sz="1000" dirty="0"/>
              <a:t>, M. (1999). Are function words non-language-specific in early two-word utterances? </a:t>
            </a:r>
            <a:r>
              <a:rPr lang="en-US" altLang="en-US" sz="1000" u="sng" dirty="0"/>
              <a:t>Bilingualism: Language and Cognition</a:t>
            </a:r>
            <a:r>
              <a:rPr lang="en-US" altLang="en-US" sz="1000" dirty="0"/>
              <a:t>, </a:t>
            </a:r>
            <a:r>
              <a:rPr lang="en-US" altLang="en-US" sz="1000" u="sng" dirty="0"/>
              <a:t>2</a:t>
            </a:r>
            <a:r>
              <a:rPr lang="en-US" altLang="en-US" sz="1000" dirty="0"/>
              <a:t> (1), 23-34.</a:t>
            </a:r>
          </a:p>
          <a:p>
            <a:pPr>
              <a:lnSpc>
                <a:spcPct val="80000"/>
              </a:lnSpc>
              <a:buFontTx/>
              <a:buNone/>
            </a:pPr>
            <a:r>
              <a:rPr lang="en-US" altLang="en-US" sz="1000" dirty="0"/>
              <a:t>Dijkstra, T. &amp; Van </a:t>
            </a:r>
            <a:r>
              <a:rPr lang="en-US" altLang="en-US" sz="1000" dirty="0" err="1"/>
              <a:t>Heuven</a:t>
            </a:r>
            <a:r>
              <a:rPr lang="en-US" altLang="en-US" sz="1000" dirty="0"/>
              <a:t>, W. (2002). The architecture of the bilingual word recognition system: from identification to decision. </a:t>
            </a:r>
            <a:r>
              <a:rPr lang="en-US" altLang="en-US" sz="1000" u="sng" dirty="0"/>
              <a:t>Bilingualism: Language and Cognition</a:t>
            </a:r>
            <a:r>
              <a:rPr lang="en-US" altLang="en-US" sz="1000" dirty="0"/>
              <a:t>, </a:t>
            </a:r>
            <a:r>
              <a:rPr lang="en-US" altLang="en-US" sz="1000" u="sng" dirty="0"/>
              <a:t>5</a:t>
            </a:r>
            <a:r>
              <a:rPr lang="en-US" altLang="en-US" sz="1000" dirty="0"/>
              <a:t> (3), 175-197.</a:t>
            </a:r>
          </a:p>
          <a:p>
            <a:pPr>
              <a:lnSpc>
                <a:spcPct val="80000"/>
              </a:lnSpc>
              <a:buFontTx/>
              <a:buNone/>
            </a:pPr>
            <a:r>
              <a:rPr lang="en-US" altLang="en-US" sz="1000" dirty="0" err="1"/>
              <a:t>Döpke</a:t>
            </a:r>
            <a:r>
              <a:rPr lang="en-US" altLang="en-US" sz="1000" dirty="0"/>
              <a:t>, S. (2000). Generation of and retraction from cross-linguistically motivated structures in bilingual first language acquisition. </a:t>
            </a:r>
            <a:r>
              <a:rPr lang="en-US" altLang="en-US" sz="1000" u="sng" dirty="0"/>
              <a:t>Bilingualism: Language and Cognition</a:t>
            </a:r>
            <a:r>
              <a:rPr lang="en-US" altLang="en-US" sz="1000" dirty="0"/>
              <a:t>, </a:t>
            </a:r>
            <a:r>
              <a:rPr lang="en-US" altLang="en-US" sz="1000" u="sng" dirty="0"/>
              <a:t>3</a:t>
            </a:r>
            <a:r>
              <a:rPr lang="en-US" altLang="en-US" sz="1000" dirty="0"/>
              <a:t> (3), 209-226.</a:t>
            </a:r>
          </a:p>
          <a:p>
            <a:pPr>
              <a:lnSpc>
                <a:spcPct val="80000"/>
              </a:lnSpc>
              <a:buFontTx/>
              <a:buNone/>
            </a:pPr>
            <a:r>
              <a:rPr lang="en-US" altLang="en-US" sz="1000" dirty="0"/>
              <a:t>Frank, I., &amp; </a:t>
            </a:r>
            <a:r>
              <a:rPr lang="en-US" altLang="en-US" sz="1000" dirty="0" err="1"/>
              <a:t>Poulin</a:t>
            </a:r>
            <a:r>
              <a:rPr lang="en-US" altLang="en-US" sz="1000" dirty="0"/>
              <a:t>-Dubois, D. (2002). Young monolingual and bilingual children’s responses to violation of the mutual exclusivity principle. </a:t>
            </a:r>
            <a:r>
              <a:rPr lang="en-US" altLang="en-US" sz="1000" u="sng" dirty="0"/>
              <a:t>The International Journal of Bilingualism</a:t>
            </a:r>
            <a:r>
              <a:rPr lang="en-US" altLang="en-US" sz="1000" dirty="0"/>
              <a:t>, </a:t>
            </a:r>
            <a:r>
              <a:rPr lang="en-US" altLang="en-US" sz="1000" u="sng" dirty="0"/>
              <a:t>6</a:t>
            </a:r>
            <a:r>
              <a:rPr lang="en-US" altLang="en-US" sz="1000" dirty="0"/>
              <a:t>, 125-148.</a:t>
            </a:r>
          </a:p>
          <a:p>
            <a:pPr>
              <a:lnSpc>
                <a:spcPct val="80000"/>
              </a:lnSpc>
              <a:buFontTx/>
              <a:buNone/>
            </a:pPr>
            <a:r>
              <a:rPr lang="en-US" altLang="en-US" sz="1000" dirty="0" err="1"/>
              <a:t>Gass</a:t>
            </a:r>
            <a:r>
              <a:rPr lang="en-US" altLang="en-US" sz="1000" dirty="0"/>
              <a:t>, S. &amp; </a:t>
            </a:r>
            <a:r>
              <a:rPr lang="en-US" altLang="en-US" sz="1000" dirty="0" err="1"/>
              <a:t>Selinker</a:t>
            </a:r>
            <a:r>
              <a:rPr lang="en-US" altLang="en-US" sz="1000" dirty="0"/>
              <a:t>, L. (2001). </a:t>
            </a:r>
            <a:r>
              <a:rPr lang="en-US" altLang="en-US" sz="1000" u="sng" dirty="0"/>
              <a:t>Second language acquisition: An introductory course</a:t>
            </a:r>
            <a:r>
              <a:rPr lang="en-US" altLang="en-US" sz="1000" dirty="0"/>
              <a:t>. NJ: Hillsdale.</a:t>
            </a:r>
          </a:p>
          <a:p>
            <a:pPr>
              <a:lnSpc>
                <a:spcPct val="80000"/>
              </a:lnSpc>
              <a:buFontTx/>
              <a:buNone/>
            </a:pPr>
            <a:r>
              <a:rPr lang="en-US" altLang="en-US" sz="1000" dirty="0"/>
              <a:t>Juan-</a:t>
            </a:r>
            <a:r>
              <a:rPr lang="en-US" altLang="en-US" sz="1000" dirty="0" err="1"/>
              <a:t>Garau</a:t>
            </a:r>
            <a:r>
              <a:rPr lang="en-US" altLang="en-US" sz="1000" dirty="0"/>
              <a:t>, M. &amp; Perez-Vidal, C. (2001). Mixing and pragmatic parental strategies in early bilingual acquisition. </a:t>
            </a:r>
            <a:r>
              <a:rPr lang="en-US" altLang="en-US" sz="1000" u="sng" dirty="0"/>
              <a:t>Journal of Child Language</a:t>
            </a:r>
            <a:r>
              <a:rPr lang="en-US" altLang="en-US" sz="1000" dirty="0"/>
              <a:t>, </a:t>
            </a:r>
            <a:r>
              <a:rPr lang="en-US" altLang="en-US" sz="1000" u="sng" dirty="0"/>
              <a:t>28</a:t>
            </a:r>
            <a:r>
              <a:rPr lang="en-US" altLang="en-US" sz="1000" dirty="0"/>
              <a:t>, 59-86.</a:t>
            </a:r>
          </a:p>
          <a:p>
            <a:pPr>
              <a:lnSpc>
                <a:spcPct val="80000"/>
              </a:lnSpc>
              <a:buFontTx/>
              <a:buNone/>
            </a:pPr>
            <a:r>
              <a:rPr lang="en-US" altLang="en-US" sz="1000" dirty="0" err="1"/>
              <a:t>Kohnert</a:t>
            </a:r>
            <a:r>
              <a:rPr lang="en-US" altLang="en-US" sz="1000" dirty="0"/>
              <a:t>, K.J., Bates, E., &amp; Hernandez, A.E. (1999). Balancing bilinguals: Lexical-semantic production and cognitive processing in children learning Spanish and English. </a:t>
            </a:r>
            <a:r>
              <a:rPr lang="en-US" altLang="en-US" sz="1000" u="sng" dirty="0"/>
              <a:t>Journal of Speech, Language and Hearing Research</a:t>
            </a:r>
            <a:r>
              <a:rPr lang="en-US" altLang="en-US" sz="1000" dirty="0"/>
              <a:t>, </a:t>
            </a:r>
            <a:r>
              <a:rPr lang="en-US" altLang="en-US" sz="1000" u="sng" dirty="0"/>
              <a:t>42</a:t>
            </a:r>
            <a:r>
              <a:rPr lang="en-US" altLang="en-US" sz="1000" dirty="0"/>
              <a:t>, 1400-1413.</a:t>
            </a:r>
          </a:p>
          <a:p>
            <a:pPr>
              <a:lnSpc>
                <a:spcPct val="80000"/>
              </a:lnSpc>
              <a:buFontTx/>
              <a:buNone/>
            </a:pPr>
            <a:r>
              <a:rPr lang="en-US" altLang="en-US" sz="1000" dirty="0" err="1"/>
              <a:t>Luce</a:t>
            </a:r>
            <a:r>
              <a:rPr lang="en-US" altLang="en-US" sz="1000" dirty="0"/>
              <a:t>, P.A. &amp; </a:t>
            </a:r>
            <a:r>
              <a:rPr lang="en-US" altLang="en-US" sz="1000" dirty="0" err="1"/>
              <a:t>Pisoni</a:t>
            </a:r>
            <a:r>
              <a:rPr lang="en-US" altLang="en-US" sz="1000" dirty="0"/>
              <a:t>, D.B. (1998). Recognizing spoken words: The neighborhood activation model. </a:t>
            </a:r>
            <a:r>
              <a:rPr lang="en-US" altLang="en-US" sz="1000" u="sng" dirty="0"/>
              <a:t>Ear and Hearing</a:t>
            </a:r>
            <a:r>
              <a:rPr lang="en-US" altLang="en-US" sz="1000" dirty="0"/>
              <a:t>, </a:t>
            </a:r>
            <a:r>
              <a:rPr lang="en-US" altLang="en-US" sz="1000" u="sng" dirty="0"/>
              <a:t>19</a:t>
            </a:r>
            <a:r>
              <a:rPr lang="en-US" altLang="en-US" sz="1000" dirty="0"/>
              <a:t> (1), 1-36.</a:t>
            </a:r>
          </a:p>
          <a:p>
            <a:pPr>
              <a:lnSpc>
                <a:spcPct val="80000"/>
              </a:lnSpc>
              <a:buFontTx/>
              <a:buNone/>
            </a:pPr>
            <a:r>
              <a:rPr lang="en-US" altLang="en-US" sz="1000" dirty="0" err="1"/>
              <a:t>Nicoladis</a:t>
            </a:r>
            <a:r>
              <a:rPr lang="en-US" altLang="en-US" sz="1000" dirty="0"/>
              <a:t>, E. &amp; Genesee, F. (1996). A longitudinal study of pragmatic differentiation in young bilingual children.  </a:t>
            </a:r>
            <a:r>
              <a:rPr lang="en-US" altLang="en-US" sz="1000" u="sng" dirty="0"/>
              <a:t>Language Learning</a:t>
            </a:r>
            <a:r>
              <a:rPr lang="en-US" altLang="en-US" sz="1000" dirty="0"/>
              <a:t>, </a:t>
            </a:r>
            <a:r>
              <a:rPr lang="en-US" altLang="en-US" sz="1000" u="sng" dirty="0"/>
              <a:t>46</a:t>
            </a:r>
            <a:r>
              <a:rPr lang="en-US" altLang="en-US" sz="1000" dirty="0"/>
              <a:t> (3), 439-464.</a:t>
            </a:r>
          </a:p>
          <a:p>
            <a:pPr>
              <a:lnSpc>
                <a:spcPct val="80000"/>
              </a:lnSpc>
              <a:buFontTx/>
              <a:buNone/>
            </a:pPr>
            <a:r>
              <a:rPr lang="en-US" altLang="en-US" sz="1000" dirty="0"/>
              <a:t>Paradis, J., </a:t>
            </a:r>
            <a:r>
              <a:rPr lang="en-US" altLang="en-US" sz="1000" dirty="0" err="1"/>
              <a:t>Nicoladis</a:t>
            </a:r>
            <a:r>
              <a:rPr lang="en-US" altLang="en-US" sz="1000" dirty="0"/>
              <a:t>, E. &amp; Genesee, F. (2000). Early emergence of structural constraints on code-mixing: Evidence from French-English bilingual children. </a:t>
            </a:r>
            <a:r>
              <a:rPr lang="en-US" altLang="en-US" sz="1000" u="sng" dirty="0"/>
              <a:t>Bilingualism: Language and Cognition</a:t>
            </a:r>
            <a:r>
              <a:rPr lang="en-US" altLang="en-US" sz="1000" dirty="0"/>
              <a:t> </a:t>
            </a:r>
            <a:r>
              <a:rPr lang="en-US" altLang="en-US" sz="1000" u="sng" dirty="0"/>
              <a:t>3</a:t>
            </a:r>
            <a:r>
              <a:rPr lang="en-US" altLang="en-US" sz="1000" dirty="0"/>
              <a:t>(3), 486-512.</a:t>
            </a:r>
          </a:p>
          <a:p>
            <a:pPr>
              <a:lnSpc>
                <a:spcPct val="80000"/>
              </a:lnSpc>
              <a:buFontTx/>
              <a:buNone/>
            </a:pPr>
            <a:r>
              <a:rPr lang="en-US" altLang="en-US" sz="1000" dirty="0"/>
              <a:t>Quay, S. (1993) Bilingual evidence against the principle of contrast. Paper presented at the Annual Meeting of the Linguistic Society of America (67th, Los Angeles, CA, January 7-10, 1993). [abstract only; accessed via OVID]</a:t>
            </a:r>
          </a:p>
          <a:p>
            <a:pPr>
              <a:lnSpc>
                <a:spcPct val="80000"/>
              </a:lnSpc>
              <a:buFontTx/>
              <a:buNone/>
            </a:pPr>
            <a:r>
              <a:rPr lang="en-US" altLang="en-US" sz="1000" dirty="0"/>
              <a:t>Quinn, C. (2001). The developmental acquisition of English grammar as an additional language. </a:t>
            </a:r>
            <a:r>
              <a:rPr lang="en-US" altLang="en-US" sz="1000" u="sng" dirty="0"/>
              <a:t>International Journal of Language and Communication Disorders</a:t>
            </a:r>
            <a:r>
              <a:rPr lang="en-US" altLang="en-US" sz="1000" dirty="0"/>
              <a:t>, </a:t>
            </a:r>
            <a:r>
              <a:rPr lang="en-US" altLang="en-US" sz="1000" u="sng" dirty="0"/>
              <a:t>36</a:t>
            </a:r>
            <a:r>
              <a:rPr lang="en-US" altLang="en-US" sz="1000" dirty="0"/>
              <a:t> (supplement), 309-314. [abstract only; accessed via OVID]</a:t>
            </a:r>
          </a:p>
          <a:p>
            <a:pPr>
              <a:lnSpc>
                <a:spcPct val="80000"/>
              </a:lnSpc>
              <a:buFontTx/>
              <a:buNone/>
            </a:pPr>
            <a:r>
              <a:rPr lang="en-US" altLang="en-US" sz="1000" dirty="0" err="1"/>
              <a:t>Schelletter</a:t>
            </a:r>
            <a:r>
              <a:rPr lang="en-US" altLang="en-US" sz="1000" dirty="0"/>
              <a:t>, C. (2002). The effect of form similarity on bilingual children’s lexical development. </a:t>
            </a:r>
            <a:r>
              <a:rPr lang="en-US" altLang="en-US" sz="1000" u="sng" dirty="0"/>
              <a:t>Bilingualism: Language and Cognition</a:t>
            </a:r>
            <a:r>
              <a:rPr lang="en-US" altLang="en-US" sz="1000" dirty="0"/>
              <a:t>, </a:t>
            </a:r>
            <a:r>
              <a:rPr lang="en-US" altLang="en-US" sz="1000" u="sng" dirty="0"/>
              <a:t>5</a:t>
            </a:r>
            <a:r>
              <a:rPr lang="en-US" altLang="en-US" sz="1000" dirty="0"/>
              <a:t> (2), 93-107.</a:t>
            </a:r>
          </a:p>
          <a:p>
            <a:pPr>
              <a:lnSpc>
                <a:spcPct val="80000"/>
              </a:lnSpc>
              <a:buFontTx/>
              <a:buNone/>
            </a:pPr>
            <a:r>
              <a:rPr lang="en-US" altLang="en-US" sz="1000" dirty="0" err="1"/>
              <a:t>Whong</a:t>
            </a:r>
            <a:r>
              <a:rPr lang="en-US" altLang="en-US" sz="1000" dirty="0"/>
              <a:t>-Barr, M., &amp; Schwartz, B. (2002). Morphological and syntactic transfer in child L2 acquisition of the English dative alternation. </a:t>
            </a:r>
            <a:r>
              <a:rPr lang="en-US" altLang="en-US" sz="1000" u="sng" dirty="0"/>
              <a:t>Studies in Second Language Acquisition</a:t>
            </a:r>
            <a:r>
              <a:rPr lang="en-US" altLang="en-US" sz="1000" dirty="0"/>
              <a:t>, </a:t>
            </a:r>
            <a:r>
              <a:rPr lang="en-US" altLang="en-US" sz="1000" u="sng" dirty="0"/>
              <a:t>24</a:t>
            </a:r>
            <a:r>
              <a:rPr lang="en-US" altLang="en-US" sz="1000" dirty="0"/>
              <a:t>, 579-616.</a:t>
            </a:r>
          </a:p>
        </p:txBody>
      </p:sp>
    </p:spTree>
    <p:extLst>
      <p:ext uri="{BB962C8B-B14F-4D97-AF65-F5344CB8AC3E}">
        <p14:creationId xmlns:p14="http://schemas.microsoft.com/office/powerpoint/2010/main" val="1087422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609600" y="533400"/>
            <a:ext cx="8839200" cy="6065520"/>
          </a:xfrm>
        </p:spPr>
        <p:txBody>
          <a:bodyPr>
            <a:normAutofit lnSpcReduction="10000"/>
          </a:bodyPr>
          <a:lstStyle/>
          <a:p>
            <a:pPr>
              <a:lnSpc>
                <a:spcPct val="80000"/>
              </a:lnSpc>
              <a:buFontTx/>
              <a:buNone/>
            </a:pPr>
            <a:r>
              <a:rPr lang="en-US" altLang="en-US" sz="1000" dirty="0">
                <a:cs typeface="Times New Roman" pitchFamily="18" charset="0"/>
              </a:rPr>
              <a:t>Bautista, L (1999) An analysis of the functions of Tagalog-English code-switching: Data from one case. </a:t>
            </a:r>
            <a:r>
              <a:rPr lang="en-US" altLang="en-US" sz="1000" i="1" dirty="0">
                <a:cs typeface="Times New Roman" pitchFamily="18" charset="0"/>
              </a:rPr>
              <a:t>The Filipino Bilingual: A Multidisciplinary Perspective</a:t>
            </a:r>
            <a:r>
              <a:rPr lang="en-US" altLang="en-US" sz="1000" dirty="0">
                <a:cs typeface="Times New Roman" pitchFamily="18" charset="0"/>
              </a:rPr>
              <a:t>. Manila: Linguistic Society of the Philippines.</a:t>
            </a:r>
          </a:p>
          <a:p>
            <a:pPr>
              <a:lnSpc>
                <a:spcPct val="80000"/>
              </a:lnSpc>
              <a:buFontTx/>
              <a:buNone/>
            </a:pPr>
            <a:r>
              <a:rPr lang="en-US" altLang="en-US" sz="1000" dirty="0">
                <a:cs typeface="Times New Roman" pitchFamily="18" charset="0"/>
              </a:rPr>
              <a:t>Clark EV and JB Grossman (1998) Pragmatics directions and children’s word learning. </a:t>
            </a:r>
            <a:r>
              <a:rPr lang="en-US" altLang="en-US" sz="1000" i="1" dirty="0">
                <a:cs typeface="Times New Roman" pitchFamily="18" charset="0"/>
              </a:rPr>
              <a:t>Journal of Child Language.</a:t>
            </a:r>
            <a:r>
              <a:rPr lang="en-US" altLang="en-US" sz="1000" dirty="0">
                <a:cs typeface="Times New Roman" pitchFamily="18" charset="0"/>
              </a:rPr>
              <a:t> 25: 1-18.</a:t>
            </a:r>
          </a:p>
          <a:p>
            <a:pPr>
              <a:lnSpc>
                <a:spcPct val="80000"/>
              </a:lnSpc>
              <a:buFontTx/>
              <a:buNone/>
            </a:pPr>
            <a:r>
              <a:rPr lang="en-US" altLang="en-US" sz="1000" dirty="0" err="1">
                <a:cs typeface="Times New Roman" pitchFamily="18" charset="0"/>
              </a:rPr>
              <a:t>Comeau</a:t>
            </a:r>
            <a:r>
              <a:rPr lang="en-US" altLang="en-US" sz="1000" dirty="0">
                <a:cs typeface="Times New Roman" pitchFamily="18" charset="0"/>
              </a:rPr>
              <a:t> L, Genesee F and L </a:t>
            </a:r>
            <a:r>
              <a:rPr lang="en-US" altLang="en-US" sz="1000" dirty="0" err="1">
                <a:cs typeface="Times New Roman" pitchFamily="18" charset="0"/>
              </a:rPr>
              <a:t>Lapaquette</a:t>
            </a:r>
            <a:r>
              <a:rPr lang="en-US" altLang="en-US" sz="1000" dirty="0">
                <a:cs typeface="Times New Roman" pitchFamily="18" charset="0"/>
              </a:rPr>
              <a:t> (2003) The Modeling Hypothesis and child bilingual codemixing. </a:t>
            </a:r>
            <a:r>
              <a:rPr lang="en-US" altLang="en-US" sz="1000" i="1" dirty="0">
                <a:cs typeface="Times New Roman" pitchFamily="18" charset="0"/>
              </a:rPr>
              <a:t>The International Journal of Bilingualism. </a:t>
            </a:r>
            <a:r>
              <a:rPr lang="en-US" altLang="en-US" sz="1000" dirty="0">
                <a:cs typeface="Times New Roman" pitchFamily="18" charset="0"/>
              </a:rPr>
              <a:t>7(2): 113-126.</a:t>
            </a:r>
          </a:p>
          <a:p>
            <a:pPr>
              <a:lnSpc>
                <a:spcPct val="80000"/>
              </a:lnSpc>
              <a:buFontTx/>
              <a:buNone/>
            </a:pPr>
            <a:r>
              <a:rPr lang="en-US" altLang="en-US" sz="1000" dirty="0">
                <a:cs typeface="Times New Roman" pitchFamily="18" charset="0"/>
              </a:rPr>
              <a:t>De </a:t>
            </a:r>
            <a:r>
              <a:rPr lang="en-US" altLang="en-US" sz="1000" dirty="0" err="1">
                <a:cs typeface="Times New Roman" pitchFamily="18" charset="0"/>
              </a:rPr>
              <a:t>Houwer</a:t>
            </a:r>
            <a:r>
              <a:rPr lang="en-US" altLang="en-US" sz="1000" dirty="0">
                <a:cs typeface="Times New Roman" pitchFamily="18" charset="0"/>
              </a:rPr>
              <a:t>, A (in press) Early bilingual acquisition: Focus on </a:t>
            </a:r>
            <a:r>
              <a:rPr lang="en-US" altLang="en-US" sz="1000" dirty="0" err="1">
                <a:cs typeface="Times New Roman" pitchFamily="18" charset="0"/>
              </a:rPr>
              <a:t>morphosyntax</a:t>
            </a:r>
            <a:r>
              <a:rPr lang="en-US" altLang="en-US" sz="1000" dirty="0">
                <a:cs typeface="Times New Roman" pitchFamily="18" charset="0"/>
              </a:rPr>
              <a:t> and the separate development hypothesis. In JF Kroll and AMB de Groot (eds.), </a:t>
            </a:r>
            <a:r>
              <a:rPr lang="en-US" altLang="en-US" sz="1000" i="1" dirty="0">
                <a:cs typeface="Times New Roman" pitchFamily="18" charset="0"/>
              </a:rPr>
              <a:t>Handbook of Bilingualism: Psycholinguistic Approaches.</a:t>
            </a:r>
            <a:r>
              <a:rPr lang="en-US" altLang="en-US" sz="1000" dirty="0">
                <a:cs typeface="Times New Roman" pitchFamily="18" charset="0"/>
              </a:rPr>
              <a:t> Oxford: Oxford University Press.</a:t>
            </a:r>
          </a:p>
          <a:p>
            <a:pPr>
              <a:lnSpc>
                <a:spcPct val="80000"/>
              </a:lnSpc>
              <a:buFontTx/>
              <a:buNone/>
            </a:pPr>
            <a:r>
              <a:rPr lang="en-US" altLang="en-US" sz="1000" dirty="0">
                <a:cs typeface="Times New Roman" pitchFamily="18" charset="0"/>
              </a:rPr>
              <a:t>De Keyser R and J Larson-Hall (in press). What does the critical period really mean? In JF Kroll and AMB de Groot (eds.), </a:t>
            </a:r>
            <a:r>
              <a:rPr lang="en-US" altLang="en-US" sz="1000" i="1" dirty="0">
                <a:cs typeface="Times New Roman" pitchFamily="18" charset="0"/>
              </a:rPr>
              <a:t>Handbook of Bilingualism: Psycholinguistic Approaches.</a:t>
            </a:r>
            <a:r>
              <a:rPr lang="en-US" altLang="en-US" sz="1000" dirty="0">
                <a:cs typeface="Times New Roman" pitchFamily="18" charset="0"/>
              </a:rPr>
              <a:t> Oxford: Oxford University Press.</a:t>
            </a:r>
          </a:p>
          <a:p>
            <a:pPr>
              <a:lnSpc>
                <a:spcPct val="80000"/>
              </a:lnSpc>
              <a:buFontTx/>
              <a:buNone/>
            </a:pPr>
            <a:r>
              <a:rPr lang="en-US" altLang="en-US" sz="1000" dirty="0" err="1">
                <a:cs typeface="Times New Roman" pitchFamily="18" charset="0"/>
              </a:rPr>
              <a:t>Deuchar</a:t>
            </a:r>
            <a:r>
              <a:rPr lang="en-US" altLang="en-US" sz="1000" dirty="0">
                <a:cs typeface="Times New Roman" pitchFamily="18" charset="0"/>
              </a:rPr>
              <a:t> M (1999) Are function words non-language-specific in early bilingual two-word utterances? </a:t>
            </a:r>
            <a:r>
              <a:rPr lang="en-US" altLang="en-US" sz="1000" i="1" dirty="0">
                <a:cs typeface="Times New Roman" pitchFamily="18" charset="0"/>
              </a:rPr>
              <a:t>Bilingualism: Language and Cognition</a:t>
            </a:r>
            <a:r>
              <a:rPr lang="en-US" altLang="en-US" sz="1000" dirty="0">
                <a:cs typeface="Times New Roman" pitchFamily="18" charset="0"/>
              </a:rPr>
              <a:t>. 2(1): 23-34.</a:t>
            </a:r>
          </a:p>
          <a:p>
            <a:pPr>
              <a:lnSpc>
                <a:spcPct val="80000"/>
              </a:lnSpc>
              <a:buFontTx/>
              <a:buNone/>
            </a:pPr>
            <a:r>
              <a:rPr lang="en-US" altLang="en-US" sz="1000" dirty="0">
                <a:cs typeface="Times New Roman" pitchFamily="18" charset="0"/>
              </a:rPr>
              <a:t>Ellis N (2002) Frequency effects in language processing. </a:t>
            </a:r>
            <a:r>
              <a:rPr lang="en-US" altLang="en-US" sz="1000" i="1" dirty="0">
                <a:cs typeface="Times New Roman" pitchFamily="18" charset="0"/>
              </a:rPr>
              <a:t>Studies in Second Language Acquisition</a:t>
            </a:r>
            <a:r>
              <a:rPr lang="en-US" altLang="en-US" sz="1000" dirty="0">
                <a:cs typeface="Times New Roman" pitchFamily="18" charset="0"/>
              </a:rPr>
              <a:t>. 24: 143-188.</a:t>
            </a:r>
          </a:p>
          <a:p>
            <a:pPr>
              <a:lnSpc>
                <a:spcPct val="80000"/>
              </a:lnSpc>
              <a:buFontTx/>
              <a:buNone/>
            </a:pPr>
            <a:r>
              <a:rPr lang="en-US" altLang="en-US" sz="1000" dirty="0" err="1">
                <a:cs typeface="Times New Roman" pitchFamily="18" charset="0"/>
              </a:rPr>
              <a:t>Gass</a:t>
            </a:r>
            <a:r>
              <a:rPr lang="en-US" altLang="en-US" sz="1000" dirty="0">
                <a:cs typeface="Times New Roman" pitchFamily="18" charset="0"/>
              </a:rPr>
              <a:t> SM and L </a:t>
            </a:r>
            <a:r>
              <a:rPr lang="en-US" altLang="en-US" sz="1000" dirty="0" err="1">
                <a:cs typeface="Times New Roman" pitchFamily="18" charset="0"/>
              </a:rPr>
              <a:t>Selinker</a:t>
            </a:r>
            <a:r>
              <a:rPr lang="en-US" altLang="en-US" sz="1000" dirty="0">
                <a:cs typeface="Times New Roman" pitchFamily="18" charset="0"/>
              </a:rPr>
              <a:t> (2001). </a:t>
            </a:r>
            <a:r>
              <a:rPr lang="en-US" altLang="en-US" sz="1000" i="1" dirty="0">
                <a:cs typeface="Times New Roman" pitchFamily="18" charset="0"/>
              </a:rPr>
              <a:t>Second Language Acquisition. </a:t>
            </a:r>
            <a:r>
              <a:rPr lang="en-US" altLang="en-US" sz="1000" dirty="0">
                <a:cs typeface="Times New Roman" pitchFamily="18" charset="0"/>
              </a:rPr>
              <a:t>NJ: Lawrence </a:t>
            </a:r>
            <a:r>
              <a:rPr lang="en-US" altLang="en-US" sz="1000" dirty="0" err="1">
                <a:cs typeface="Times New Roman" pitchFamily="18" charset="0"/>
              </a:rPr>
              <a:t>EarlbaumAssociates</a:t>
            </a:r>
            <a:r>
              <a:rPr lang="en-US" altLang="en-US" sz="1000" dirty="0">
                <a:cs typeface="Times New Roman" pitchFamily="18" charset="0"/>
              </a:rPr>
              <a:t>.</a:t>
            </a:r>
          </a:p>
          <a:p>
            <a:pPr>
              <a:lnSpc>
                <a:spcPct val="80000"/>
              </a:lnSpc>
              <a:buFontTx/>
              <a:buNone/>
            </a:pPr>
            <a:r>
              <a:rPr lang="en-US" altLang="en-US" sz="1000" dirty="0">
                <a:cs typeface="Times New Roman" pitchFamily="18" charset="0"/>
              </a:rPr>
              <a:t>Gonzales, A (1999) The language planning situation in the Philippines. In RB Kaplan and RB </a:t>
            </a:r>
            <a:r>
              <a:rPr lang="en-US" altLang="en-US" sz="1000" dirty="0" err="1">
                <a:cs typeface="Times New Roman" pitchFamily="18" charset="0"/>
              </a:rPr>
              <a:t>Baldauf</a:t>
            </a:r>
            <a:r>
              <a:rPr lang="en-US" altLang="en-US" sz="1000" dirty="0">
                <a:cs typeface="Times New Roman" pitchFamily="18" charset="0"/>
              </a:rPr>
              <a:t>, Jr. (eds.), </a:t>
            </a:r>
            <a:r>
              <a:rPr lang="en-US" altLang="en-US" sz="1000" i="1" dirty="0">
                <a:cs typeface="Times New Roman" pitchFamily="18" charset="0"/>
              </a:rPr>
              <a:t>Language Planning in Malawi, Mozambique and the Philippines</a:t>
            </a:r>
            <a:r>
              <a:rPr lang="en-US" altLang="en-US" sz="1000" dirty="0">
                <a:cs typeface="Times New Roman" pitchFamily="18" charset="0"/>
              </a:rPr>
              <a:t>. Philadelphia: Multilingual Matters Ltd.</a:t>
            </a:r>
          </a:p>
          <a:p>
            <a:pPr>
              <a:lnSpc>
                <a:spcPct val="80000"/>
              </a:lnSpc>
              <a:buFontTx/>
              <a:buNone/>
            </a:pPr>
            <a:r>
              <a:rPr lang="en-US" altLang="en-US" sz="1000" dirty="0">
                <a:cs typeface="Times New Roman" pitchFamily="18" charset="0"/>
              </a:rPr>
              <a:t>Hall DG, Burns TC and JL </a:t>
            </a:r>
            <a:r>
              <a:rPr lang="en-US" altLang="en-US" sz="1000" dirty="0" err="1">
                <a:cs typeface="Times New Roman" pitchFamily="18" charset="0"/>
              </a:rPr>
              <a:t>Pawluski</a:t>
            </a:r>
            <a:r>
              <a:rPr lang="en-US" altLang="en-US" sz="1000" dirty="0">
                <a:cs typeface="Times New Roman" pitchFamily="18" charset="0"/>
              </a:rPr>
              <a:t> (2003) Input and word learning: caregiver’s sensitivity to lexical category distinctions. </a:t>
            </a:r>
            <a:r>
              <a:rPr lang="en-US" altLang="en-US" sz="1000" i="1" dirty="0">
                <a:cs typeface="Times New Roman" pitchFamily="18" charset="0"/>
              </a:rPr>
              <a:t>Journal of Child Language</a:t>
            </a:r>
            <a:r>
              <a:rPr lang="en-US" altLang="en-US" sz="1000" dirty="0">
                <a:cs typeface="Times New Roman" pitchFamily="18" charset="0"/>
              </a:rPr>
              <a:t>. 30: 71-729.</a:t>
            </a:r>
          </a:p>
          <a:p>
            <a:pPr>
              <a:lnSpc>
                <a:spcPct val="80000"/>
              </a:lnSpc>
              <a:buFontTx/>
              <a:buNone/>
            </a:pPr>
            <a:r>
              <a:rPr lang="en-US" altLang="en-US" sz="1000" dirty="0" err="1">
                <a:cs typeface="Times New Roman" pitchFamily="18" charset="0"/>
              </a:rPr>
              <a:t>Holowka</a:t>
            </a:r>
            <a:r>
              <a:rPr lang="en-US" altLang="en-US" sz="1000" dirty="0">
                <a:cs typeface="Times New Roman" pitchFamily="18" charset="0"/>
              </a:rPr>
              <a:t> S, </a:t>
            </a:r>
            <a:r>
              <a:rPr lang="en-US" altLang="en-US" sz="1000" dirty="0" err="1">
                <a:cs typeface="Times New Roman" pitchFamily="18" charset="0"/>
              </a:rPr>
              <a:t>Brosseau-Lapre</a:t>
            </a:r>
            <a:r>
              <a:rPr lang="en-US" altLang="en-US" sz="1000" dirty="0">
                <a:cs typeface="Times New Roman" pitchFamily="18" charset="0"/>
              </a:rPr>
              <a:t> F, </a:t>
            </a:r>
            <a:r>
              <a:rPr lang="en-US" altLang="en-US" sz="1000" dirty="0" err="1">
                <a:cs typeface="Times New Roman" pitchFamily="18" charset="0"/>
              </a:rPr>
              <a:t>Petitto</a:t>
            </a:r>
            <a:r>
              <a:rPr lang="en-US" altLang="en-US" sz="1000" dirty="0">
                <a:cs typeface="Times New Roman" pitchFamily="18" charset="0"/>
              </a:rPr>
              <a:t> LA (2002) Semantic and conceptual knowledge underlying bilingual babies’ first signs and words. </a:t>
            </a:r>
            <a:r>
              <a:rPr lang="en-US" altLang="en-US" sz="1000" i="1" dirty="0">
                <a:cs typeface="Times New Roman" pitchFamily="18" charset="0"/>
              </a:rPr>
              <a:t>Language Learning.</a:t>
            </a:r>
            <a:r>
              <a:rPr lang="en-US" altLang="en-US" sz="1000" dirty="0">
                <a:cs typeface="Times New Roman" pitchFamily="18" charset="0"/>
              </a:rPr>
              <a:t> 52(2): 205-262.</a:t>
            </a:r>
          </a:p>
          <a:p>
            <a:pPr>
              <a:lnSpc>
                <a:spcPct val="80000"/>
              </a:lnSpc>
              <a:buFontTx/>
              <a:buNone/>
            </a:pPr>
            <a:r>
              <a:rPr lang="en-US" altLang="en-US" sz="1000" dirty="0">
                <a:cs typeface="Times New Roman" pitchFamily="18" charset="0"/>
              </a:rPr>
              <a:t>Kim M, McGregor KK, and CK Thompson (2000). Early lexical development in English- and Korean-speaking children: Language-general and language specific patterns. </a:t>
            </a:r>
            <a:r>
              <a:rPr lang="en-US" altLang="en-US" sz="1000" i="1" dirty="0">
                <a:cs typeface="Times New Roman" pitchFamily="18" charset="0"/>
              </a:rPr>
              <a:t>Journal of Child Language. </a:t>
            </a:r>
            <a:r>
              <a:rPr lang="en-US" altLang="en-US" sz="1000" dirty="0">
                <a:cs typeface="Times New Roman" pitchFamily="18" charset="0"/>
              </a:rPr>
              <a:t>27: 225-254.</a:t>
            </a:r>
          </a:p>
          <a:p>
            <a:pPr>
              <a:lnSpc>
                <a:spcPct val="80000"/>
              </a:lnSpc>
              <a:buFontTx/>
              <a:buNone/>
            </a:pPr>
            <a:r>
              <a:rPr lang="en-US" altLang="en-US" sz="1000" dirty="0" err="1">
                <a:cs typeface="Times New Roman" pitchFamily="18" charset="0"/>
              </a:rPr>
              <a:t>Lahey</a:t>
            </a:r>
            <a:r>
              <a:rPr lang="en-US" altLang="en-US" sz="1000" dirty="0">
                <a:cs typeface="Times New Roman" pitchFamily="18" charset="0"/>
              </a:rPr>
              <a:t> M (1988) </a:t>
            </a:r>
            <a:r>
              <a:rPr lang="en-US" altLang="en-US" sz="1000" i="1" dirty="0">
                <a:cs typeface="Times New Roman" pitchFamily="18" charset="0"/>
              </a:rPr>
              <a:t>Language Disorders and Language Development</a:t>
            </a:r>
            <a:r>
              <a:rPr lang="en-US" altLang="en-US" sz="1000" dirty="0">
                <a:cs typeface="Times New Roman" pitchFamily="18" charset="0"/>
              </a:rPr>
              <a:t>. NY: Macmillan Publishing Company.</a:t>
            </a:r>
          </a:p>
          <a:p>
            <a:pPr>
              <a:lnSpc>
                <a:spcPct val="80000"/>
              </a:lnSpc>
              <a:buFontTx/>
              <a:buNone/>
            </a:pPr>
            <a:r>
              <a:rPr lang="en-US" altLang="en-US" sz="1000" dirty="0" err="1">
                <a:cs typeface="Times New Roman" pitchFamily="18" charset="0"/>
              </a:rPr>
              <a:t>Masataka</a:t>
            </a:r>
            <a:r>
              <a:rPr lang="en-US" altLang="en-US" sz="1000" dirty="0">
                <a:cs typeface="Times New Roman" pitchFamily="18" charset="0"/>
              </a:rPr>
              <a:t> N (1998) Perception of </a:t>
            </a:r>
            <a:r>
              <a:rPr lang="en-US" altLang="en-US" sz="1000" dirty="0" err="1">
                <a:cs typeface="Times New Roman" pitchFamily="18" charset="0"/>
              </a:rPr>
              <a:t>motherese</a:t>
            </a:r>
            <a:r>
              <a:rPr lang="en-US" altLang="en-US" sz="1000" dirty="0">
                <a:cs typeface="Times New Roman" pitchFamily="18" charset="0"/>
              </a:rPr>
              <a:t> in Japanese sign language by 6-month-old hearing infants. </a:t>
            </a:r>
            <a:r>
              <a:rPr lang="en-US" altLang="en-US" sz="1000" i="1" dirty="0">
                <a:cs typeface="Times New Roman" pitchFamily="18" charset="0"/>
              </a:rPr>
              <a:t>Developmental Psychology</a:t>
            </a:r>
            <a:r>
              <a:rPr lang="en-US" altLang="en-US" sz="1000" dirty="0">
                <a:cs typeface="Times New Roman" pitchFamily="18" charset="0"/>
              </a:rPr>
              <a:t>. 34(2): 241-246.</a:t>
            </a:r>
          </a:p>
          <a:p>
            <a:pPr>
              <a:lnSpc>
                <a:spcPct val="80000"/>
              </a:lnSpc>
              <a:buFontTx/>
              <a:buNone/>
            </a:pPr>
            <a:r>
              <a:rPr lang="en-US" altLang="en-US" sz="1000" dirty="0" err="1">
                <a:cs typeface="Times New Roman" pitchFamily="18" charset="0"/>
              </a:rPr>
              <a:t>Naigles</a:t>
            </a:r>
            <a:r>
              <a:rPr lang="en-US" altLang="en-US" sz="1000" dirty="0">
                <a:cs typeface="Times New Roman" pitchFamily="18" charset="0"/>
              </a:rPr>
              <a:t> LR and E Hoff-Ginsberg (1998) Why are some verbs learned before other verbs? Effects of input frequency and structure on children’s early verb use. </a:t>
            </a:r>
            <a:r>
              <a:rPr lang="en-US" altLang="en-US" sz="1000" i="1" dirty="0">
                <a:cs typeface="Times New Roman" pitchFamily="18" charset="0"/>
              </a:rPr>
              <a:t>Journal of Child Language.</a:t>
            </a:r>
            <a:r>
              <a:rPr lang="en-US" altLang="en-US" sz="1000" dirty="0">
                <a:cs typeface="Times New Roman" pitchFamily="18" charset="0"/>
              </a:rPr>
              <a:t> 25: 95-120.</a:t>
            </a:r>
          </a:p>
          <a:p>
            <a:pPr>
              <a:lnSpc>
                <a:spcPct val="80000"/>
              </a:lnSpc>
              <a:buFontTx/>
              <a:buNone/>
            </a:pPr>
            <a:r>
              <a:rPr lang="en-US" altLang="en-US" sz="1000" dirty="0">
                <a:cs typeface="Times New Roman" pitchFamily="18" charset="0"/>
              </a:rPr>
              <a:t>Paradis J and S Navarro (2003) Subject realization and </a:t>
            </a:r>
            <a:r>
              <a:rPr lang="en-US" altLang="en-US" sz="1000" dirty="0" err="1">
                <a:cs typeface="Times New Roman" pitchFamily="18" charset="0"/>
              </a:rPr>
              <a:t>crosslinguistic</a:t>
            </a:r>
            <a:r>
              <a:rPr lang="en-US" altLang="en-US" sz="1000" dirty="0">
                <a:cs typeface="Times New Roman" pitchFamily="18" charset="0"/>
              </a:rPr>
              <a:t> interference in the bilingual acquisition of Spanish and English: what is the role of input? </a:t>
            </a:r>
            <a:r>
              <a:rPr lang="en-US" altLang="en-US" sz="1000" i="1" dirty="0">
                <a:cs typeface="Times New Roman" pitchFamily="18" charset="0"/>
              </a:rPr>
              <a:t>Journal of Child Language</a:t>
            </a:r>
            <a:r>
              <a:rPr lang="en-US" altLang="en-US" sz="1000" dirty="0">
                <a:cs typeface="Times New Roman" pitchFamily="18" charset="0"/>
              </a:rPr>
              <a:t>. 30: 371-393.</a:t>
            </a:r>
          </a:p>
          <a:p>
            <a:pPr>
              <a:lnSpc>
                <a:spcPct val="80000"/>
              </a:lnSpc>
              <a:buFontTx/>
              <a:buNone/>
            </a:pPr>
            <a:r>
              <a:rPr lang="en-US" altLang="en-US" sz="1000" dirty="0">
                <a:cs typeface="Times New Roman" pitchFamily="18" charset="0"/>
              </a:rPr>
              <a:t>Paradis J, </a:t>
            </a:r>
            <a:r>
              <a:rPr lang="en-US" altLang="en-US" sz="1000" dirty="0" err="1">
                <a:cs typeface="Times New Roman" pitchFamily="18" charset="0"/>
              </a:rPr>
              <a:t>Nicoladis</a:t>
            </a:r>
            <a:r>
              <a:rPr lang="en-US" altLang="en-US" sz="1000" dirty="0">
                <a:cs typeface="Times New Roman" pitchFamily="18" charset="0"/>
              </a:rPr>
              <a:t> E and Genesee F (2000). Early emergence of structural constraints on code-mixing: Evidence from French-English bilingual children. </a:t>
            </a:r>
            <a:r>
              <a:rPr lang="en-US" altLang="en-US" sz="1000" i="1" dirty="0">
                <a:cs typeface="Times New Roman" pitchFamily="18" charset="0"/>
              </a:rPr>
              <a:t>Bilingualism: Language and Cognition</a:t>
            </a:r>
            <a:r>
              <a:rPr lang="en-US" altLang="en-US" sz="1000" dirty="0">
                <a:cs typeface="Times New Roman" pitchFamily="18" charset="0"/>
              </a:rPr>
              <a:t>. 3(3): 486-512.</a:t>
            </a:r>
          </a:p>
          <a:p>
            <a:pPr>
              <a:lnSpc>
                <a:spcPct val="80000"/>
              </a:lnSpc>
              <a:buFontTx/>
              <a:buNone/>
            </a:pPr>
            <a:r>
              <a:rPr lang="en-US" altLang="en-US" sz="1000" dirty="0" err="1">
                <a:cs typeface="Times New Roman" pitchFamily="18" charset="0"/>
              </a:rPr>
              <a:t>Pascasio</a:t>
            </a:r>
            <a:r>
              <a:rPr lang="en-US" altLang="en-US" sz="1000" dirty="0">
                <a:cs typeface="Times New Roman" pitchFamily="18" charset="0"/>
              </a:rPr>
              <a:t> E (1981) Book Review - The Filipino bilingual’s competence: A model based on analysis of Tagalog-English code switching. </a:t>
            </a:r>
            <a:r>
              <a:rPr lang="en-US" altLang="en-US" sz="1000" i="1" dirty="0">
                <a:cs typeface="Times New Roman" pitchFamily="18" charset="0"/>
              </a:rPr>
              <a:t>Philippine Journal of Linguistics</a:t>
            </a:r>
            <a:r>
              <a:rPr lang="en-US" altLang="en-US" sz="1000" dirty="0">
                <a:cs typeface="Times New Roman" pitchFamily="18" charset="0"/>
              </a:rPr>
              <a:t>. 12(1): 85-87.</a:t>
            </a:r>
          </a:p>
          <a:p>
            <a:pPr>
              <a:lnSpc>
                <a:spcPct val="80000"/>
              </a:lnSpc>
              <a:buFontTx/>
              <a:buNone/>
            </a:pPr>
            <a:r>
              <a:rPr lang="en-US" altLang="en-US" sz="1000" dirty="0" err="1">
                <a:cs typeface="Times New Roman" pitchFamily="18" charset="0"/>
              </a:rPr>
              <a:t>Petitto</a:t>
            </a:r>
            <a:r>
              <a:rPr lang="en-US" altLang="en-US" sz="1000" dirty="0">
                <a:cs typeface="Times New Roman" pitchFamily="18" charset="0"/>
              </a:rPr>
              <a:t> LA, </a:t>
            </a:r>
            <a:r>
              <a:rPr lang="en-US" altLang="en-US" sz="1000" dirty="0" err="1">
                <a:cs typeface="Times New Roman" pitchFamily="18" charset="0"/>
              </a:rPr>
              <a:t>Katerelos</a:t>
            </a:r>
            <a:r>
              <a:rPr lang="en-US" altLang="en-US" sz="1000" dirty="0">
                <a:cs typeface="Times New Roman" pitchFamily="18" charset="0"/>
              </a:rPr>
              <a:t> M, Levy BG, </a:t>
            </a:r>
            <a:r>
              <a:rPr lang="en-US" altLang="en-US" sz="1000" dirty="0" err="1">
                <a:cs typeface="Times New Roman" pitchFamily="18" charset="0"/>
              </a:rPr>
              <a:t>Gauna</a:t>
            </a:r>
            <a:r>
              <a:rPr lang="en-US" altLang="en-US" sz="1000" dirty="0">
                <a:cs typeface="Times New Roman" pitchFamily="18" charset="0"/>
              </a:rPr>
              <a:t> K, </a:t>
            </a:r>
            <a:r>
              <a:rPr lang="en-US" altLang="en-US" sz="1000" dirty="0" err="1">
                <a:cs typeface="Times New Roman" pitchFamily="18" charset="0"/>
              </a:rPr>
              <a:t>Tetreault</a:t>
            </a:r>
            <a:r>
              <a:rPr lang="en-US" altLang="en-US" sz="1000" dirty="0">
                <a:cs typeface="Times New Roman" pitchFamily="18" charset="0"/>
              </a:rPr>
              <a:t> K and Ferraro V (2001) Bilingual signed and spoken language acquisition from birth: Implications for the mechanisms underlying early bilingual acquisition. </a:t>
            </a:r>
            <a:r>
              <a:rPr lang="en-US" altLang="en-US" sz="1000" i="1" dirty="0">
                <a:cs typeface="Times New Roman" pitchFamily="18" charset="0"/>
              </a:rPr>
              <a:t>Journal of Child Language.</a:t>
            </a:r>
            <a:r>
              <a:rPr lang="en-US" altLang="en-US" sz="1000" dirty="0">
                <a:cs typeface="Times New Roman" pitchFamily="18" charset="0"/>
              </a:rPr>
              <a:t> 28: 453-496.</a:t>
            </a:r>
          </a:p>
        </p:txBody>
      </p:sp>
    </p:spTree>
    <p:extLst>
      <p:ext uri="{BB962C8B-B14F-4D97-AF65-F5344CB8AC3E}">
        <p14:creationId xmlns:p14="http://schemas.microsoft.com/office/powerpoint/2010/main" val="4154521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630872" y="1016598"/>
            <a:ext cx="8946541" cy="4195481"/>
          </a:xfrm>
        </p:spPr>
        <p:txBody>
          <a:bodyPr/>
          <a:lstStyle/>
          <a:p>
            <a:pPr>
              <a:lnSpc>
                <a:spcPct val="90000"/>
              </a:lnSpc>
              <a:buFontTx/>
              <a:buNone/>
            </a:pPr>
            <a:r>
              <a:rPr lang="en-US" altLang="en-US" sz="1000" dirty="0">
                <a:cs typeface="Times New Roman" pitchFamily="18" charset="0"/>
              </a:rPr>
              <a:t>Dijkstra, T and Van </a:t>
            </a:r>
            <a:r>
              <a:rPr lang="en-US" altLang="en-US" sz="1000" dirty="0" err="1">
                <a:cs typeface="Times New Roman" pitchFamily="18" charset="0"/>
              </a:rPr>
              <a:t>Heuven</a:t>
            </a:r>
            <a:r>
              <a:rPr lang="en-US" altLang="en-US" sz="1000" dirty="0">
                <a:cs typeface="Times New Roman" pitchFamily="18" charset="0"/>
              </a:rPr>
              <a:t> WJB (2002) The architecture of the bilingual word recognition system: From identification to decision. </a:t>
            </a:r>
            <a:r>
              <a:rPr lang="en-US" altLang="en-US" sz="1000" i="1" dirty="0">
                <a:cs typeface="Times New Roman" pitchFamily="18" charset="0"/>
              </a:rPr>
              <a:t>Bilingualism: Language and Cognition</a:t>
            </a:r>
            <a:r>
              <a:rPr lang="en-US" altLang="en-US" sz="1000" dirty="0">
                <a:cs typeface="Times New Roman" pitchFamily="18" charset="0"/>
              </a:rPr>
              <a:t>. 5(3), 175-197.</a:t>
            </a:r>
          </a:p>
          <a:p>
            <a:pPr>
              <a:lnSpc>
                <a:spcPct val="90000"/>
              </a:lnSpc>
              <a:buFontTx/>
              <a:buNone/>
            </a:pPr>
            <a:r>
              <a:rPr lang="en-US" altLang="en-US" sz="1000" dirty="0">
                <a:cs typeface="Times New Roman" pitchFamily="18" charset="0"/>
              </a:rPr>
              <a:t>Elman, JL, EA Bates, MH Johnson, a Karmiloff-Smith, D </a:t>
            </a:r>
            <a:r>
              <a:rPr lang="en-US" altLang="en-US" sz="1000" dirty="0" err="1">
                <a:cs typeface="Times New Roman" pitchFamily="18" charset="0"/>
              </a:rPr>
              <a:t>Parisi</a:t>
            </a:r>
            <a:r>
              <a:rPr lang="en-US" altLang="en-US" sz="1000" dirty="0">
                <a:cs typeface="Times New Roman" pitchFamily="18" charset="0"/>
              </a:rPr>
              <a:t> and K Plunkett (1996). Why connectionism? In </a:t>
            </a:r>
            <a:r>
              <a:rPr lang="en-US" altLang="en-US" sz="1000" i="1" dirty="0">
                <a:cs typeface="Times New Roman" pitchFamily="18" charset="0"/>
              </a:rPr>
              <a:t>Rethinking Innateness: a connectionist perspective on development</a:t>
            </a:r>
            <a:r>
              <a:rPr lang="en-US" altLang="en-US" sz="1000" dirty="0">
                <a:cs typeface="Times New Roman" pitchFamily="18" charset="0"/>
              </a:rPr>
              <a:t>. MA: MIT Press</a:t>
            </a:r>
          </a:p>
          <a:p>
            <a:pPr>
              <a:lnSpc>
                <a:spcPct val="90000"/>
              </a:lnSpc>
              <a:buFontTx/>
              <a:buNone/>
            </a:pPr>
            <a:r>
              <a:rPr lang="en-US" altLang="en-US" sz="1000" dirty="0" err="1">
                <a:cs typeface="Times New Roman" pitchFamily="18" charset="0"/>
              </a:rPr>
              <a:t>Grosjean</a:t>
            </a:r>
            <a:r>
              <a:rPr lang="en-US" altLang="en-US" sz="1000" dirty="0">
                <a:cs typeface="Times New Roman" pitchFamily="18" charset="0"/>
              </a:rPr>
              <a:t>, F. (1998). Studying bilinguals: Methodological and conceptual issues.</a:t>
            </a:r>
            <a:r>
              <a:rPr lang="en-US" altLang="en-US" sz="1000" i="1" dirty="0">
                <a:cs typeface="Times New Roman" pitchFamily="18" charset="0"/>
              </a:rPr>
              <a:t>  Bilingualism: Language and Cognition </a:t>
            </a:r>
            <a:r>
              <a:rPr lang="en-US" altLang="en-US" sz="1000" dirty="0">
                <a:cs typeface="Times New Roman" pitchFamily="18" charset="0"/>
              </a:rPr>
              <a:t>1, 131-149.</a:t>
            </a:r>
          </a:p>
          <a:p>
            <a:pPr>
              <a:lnSpc>
                <a:spcPct val="90000"/>
              </a:lnSpc>
              <a:buFontTx/>
              <a:buNone/>
            </a:pPr>
            <a:r>
              <a:rPr lang="en-US" altLang="en-US" sz="1000" dirty="0" err="1">
                <a:cs typeface="Times New Roman" pitchFamily="18" charset="0"/>
              </a:rPr>
              <a:t>Luce</a:t>
            </a:r>
            <a:r>
              <a:rPr lang="en-US" altLang="en-US" sz="1000" dirty="0">
                <a:cs typeface="Times New Roman" pitchFamily="18" charset="0"/>
              </a:rPr>
              <a:t>, P. and </a:t>
            </a:r>
            <a:r>
              <a:rPr lang="en-US" altLang="en-US" sz="1000" dirty="0" err="1">
                <a:cs typeface="Times New Roman" pitchFamily="18" charset="0"/>
              </a:rPr>
              <a:t>Pisoni</a:t>
            </a:r>
            <a:r>
              <a:rPr lang="en-US" altLang="en-US" sz="1000" dirty="0">
                <a:cs typeface="Times New Roman" pitchFamily="18" charset="0"/>
              </a:rPr>
              <a:t>, D. (1998). Recognizing spoken words: The neighborhood activation model. </a:t>
            </a:r>
            <a:r>
              <a:rPr lang="en-US" altLang="en-US" sz="1000" i="1" dirty="0">
                <a:cs typeface="Times New Roman" pitchFamily="18" charset="0"/>
              </a:rPr>
              <a:t>Ear and Hearing</a:t>
            </a:r>
            <a:r>
              <a:rPr lang="en-US" altLang="en-US" sz="1000" dirty="0">
                <a:cs typeface="Times New Roman" pitchFamily="18" charset="0"/>
              </a:rPr>
              <a:t>. 19 (1), 1-36.</a:t>
            </a:r>
          </a:p>
          <a:p>
            <a:pPr>
              <a:lnSpc>
                <a:spcPct val="90000"/>
              </a:lnSpc>
              <a:buFontTx/>
              <a:buNone/>
            </a:pPr>
            <a:r>
              <a:rPr lang="en-US" altLang="en-US" sz="1000" dirty="0">
                <a:cs typeface="Times New Roman" pitchFamily="18" charset="0"/>
              </a:rPr>
              <a:t>McClelland, J. and Elman, J. (1986) The TRACE model of speech perception. </a:t>
            </a:r>
            <a:r>
              <a:rPr lang="en-US" altLang="en-US" sz="1000" i="1" dirty="0">
                <a:cs typeface="Times New Roman" pitchFamily="18" charset="0"/>
              </a:rPr>
              <a:t>Cognitive Psychology</a:t>
            </a:r>
            <a:r>
              <a:rPr lang="en-US" altLang="en-US" sz="1000" dirty="0">
                <a:cs typeface="Times New Roman" pitchFamily="18" charset="0"/>
              </a:rPr>
              <a:t> 18, 1-86.</a:t>
            </a:r>
          </a:p>
        </p:txBody>
      </p:sp>
    </p:spTree>
    <p:extLst>
      <p:ext uri="{BB962C8B-B14F-4D97-AF65-F5344CB8AC3E}">
        <p14:creationId xmlns:p14="http://schemas.microsoft.com/office/powerpoint/2010/main" val="2467132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many languages?</a:t>
            </a:r>
            <a:endParaRPr lang="en-US" dirty="0"/>
          </a:p>
        </p:txBody>
      </p:sp>
      <p:sp>
        <p:nvSpPr>
          <p:cNvPr id="8" name="Content Placeholder 7"/>
          <p:cNvSpPr>
            <a:spLocks noGrp="1"/>
          </p:cNvSpPr>
          <p:nvPr>
            <p:ph idx="1"/>
          </p:nvPr>
        </p:nvSpPr>
        <p:spPr>
          <a:xfrm>
            <a:off x="1103312" y="1447800"/>
            <a:ext cx="8946541" cy="4800599"/>
          </a:xfrm>
        </p:spPr>
        <p:txBody>
          <a:bodyPr>
            <a:normAutofit lnSpcReduction="10000"/>
          </a:bodyPr>
          <a:lstStyle/>
          <a:p>
            <a:r>
              <a:rPr lang="en-US" dirty="0" smtClean="0"/>
              <a:t>Non-Tagalog Rural Province</a:t>
            </a:r>
            <a:r>
              <a:rPr lang="en-US" dirty="0" smtClean="0">
                <a:latin typeface="+mn-lt"/>
              </a:rPr>
              <a:t> </a:t>
            </a:r>
            <a:r>
              <a:rPr lang="en-US" dirty="0" smtClean="0">
                <a:latin typeface="+mn-lt"/>
                <a:cs typeface="Times New Roman"/>
              </a:rPr>
              <a:t>≥ 4</a:t>
            </a:r>
          </a:p>
          <a:p>
            <a:pPr lvl="1"/>
            <a:r>
              <a:rPr lang="en-US" dirty="0" err="1" smtClean="0">
                <a:latin typeface="+mn-lt"/>
                <a:cs typeface="Times New Roman"/>
              </a:rPr>
              <a:t>Ibanag</a:t>
            </a:r>
            <a:endParaRPr lang="en-US" dirty="0" smtClean="0">
              <a:latin typeface="+mn-lt"/>
              <a:cs typeface="Times New Roman"/>
            </a:endParaRPr>
          </a:p>
          <a:p>
            <a:pPr lvl="1"/>
            <a:r>
              <a:rPr lang="en-US" dirty="0" smtClean="0">
                <a:latin typeface="+mn-lt"/>
                <a:cs typeface="Times New Roman"/>
              </a:rPr>
              <a:t>Ilocano</a:t>
            </a:r>
          </a:p>
          <a:p>
            <a:pPr lvl="1"/>
            <a:r>
              <a:rPr lang="en-US" dirty="0" smtClean="0">
                <a:latin typeface="+mn-lt"/>
                <a:cs typeface="Times New Roman"/>
              </a:rPr>
              <a:t>Filipino (Tagalog)</a:t>
            </a:r>
          </a:p>
          <a:p>
            <a:pPr lvl="1"/>
            <a:r>
              <a:rPr lang="en-US" dirty="0" smtClean="0">
                <a:latin typeface="+mn-lt"/>
                <a:cs typeface="Times New Roman"/>
              </a:rPr>
              <a:t>English</a:t>
            </a:r>
          </a:p>
          <a:p>
            <a:r>
              <a:rPr lang="en-US" dirty="0" smtClean="0">
                <a:latin typeface="+mn-lt"/>
                <a:cs typeface="Times New Roman"/>
              </a:rPr>
              <a:t>Tagalog Provinces ≈ 2</a:t>
            </a:r>
          </a:p>
          <a:p>
            <a:pPr lvl="1"/>
            <a:r>
              <a:rPr lang="en-US" dirty="0" smtClean="0">
                <a:latin typeface="+mn-lt"/>
                <a:cs typeface="Times New Roman"/>
              </a:rPr>
              <a:t>Tagalog</a:t>
            </a:r>
          </a:p>
          <a:p>
            <a:pPr lvl="1"/>
            <a:r>
              <a:rPr lang="en-US" dirty="0" smtClean="0">
                <a:latin typeface="+mn-lt"/>
                <a:cs typeface="Times New Roman"/>
              </a:rPr>
              <a:t>English</a:t>
            </a:r>
          </a:p>
          <a:p>
            <a:endParaRPr lang="en-US" dirty="0">
              <a:latin typeface="+mn-lt"/>
            </a:endParaRPr>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951532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19" y="5935703"/>
            <a:ext cx="8825657" cy="566738"/>
          </a:xfrm>
        </p:spPr>
        <p:txBody>
          <a:bodyPr>
            <a:normAutofit fontScale="90000"/>
          </a:bodyPr>
          <a:lstStyle/>
          <a:p>
            <a:r>
              <a:rPr lang="en-US" dirty="0"/>
              <a:t>http://www.worldatlas.com/worldmaps/worldpoliticallarge.jpg</a:t>
            </a:r>
          </a:p>
        </p:txBody>
      </p:sp>
      <p:sp>
        <p:nvSpPr>
          <p:cNvPr id="4" name="Text Placeholder 3"/>
          <p:cNvSpPr>
            <a:spLocks noGrp="1"/>
          </p:cNvSpPr>
          <p:nvPr>
            <p:ph type="body" sz="half" idx="2"/>
          </p:nvPr>
        </p:nvSpPr>
        <p:spPr>
          <a:xfrm>
            <a:off x="303619" y="6502441"/>
            <a:ext cx="8825656" cy="493712"/>
          </a:xfrm>
        </p:spPr>
        <p:txBody>
          <a:bodyPr/>
          <a:lstStyle/>
          <a:p>
            <a:r>
              <a:rPr lang="en-US" dirty="0" smtClean="0"/>
              <a:t>WORLD POLITICAL ,MAP</a:t>
            </a:r>
            <a:endParaRPr lang="en-US" dirty="0"/>
          </a:p>
        </p:txBody>
      </p:sp>
      <p:sp>
        <p:nvSpPr>
          <p:cNvPr id="5" name="Date Placeholder 4"/>
          <p:cNvSpPr>
            <a:spLocks noGrp="1"/>
          </p:cNvSpPr>
          <p:nvPr>
            <p:ph type="dt" sz="half" idx="10"/>
          </p:nvPr>
        </p:nvSpPr>
        <p:spPr/>
        <p:txBody>
          <a:bodyPr/>
          <a:lstStyle/>
          <a:p>
            <a:r>
              <a:rPr lang="en-US" smtClean="0"/>
              <a:t>2016-07-24</a:t>
            </a:r>
            <a:endParaRPr lang="en-US" dirty="0"/>
          </a:p>
        </p:txBody>
      </p:sp>
      <p:sp>
        <p:nvSpPr>
          <p:cNvPr id="6" name="Footer Placeholder 5"/>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7</a:t>
            </a:fld>
            <a:endParaRPr lang="en-US" dirty="0"/>
          </a:p>
        </p:txBody>
      </p:sp>
      <p:pic>
        <p:nvPicPr>
          <p:cNvPr id="11" name="Picture Placeholder 7"/>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l="6353" r="6353"/>
          <a:stretch>
            <a:fillRect/>
          </a:stretch>
        </p:blipFill>
        <p:spPr>
          <a:xfrm>
            <a:off x="-472965" y="0"/>
            <a:ext cx="9648496" cy="595936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007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59420" y="6011843"/>
            <a:ext cx="8825657" cy="566738"/>
          </a:xfrm>
        </p:spPr>
        <p:txBody>
          <a:bodyPr>
            <a:noAutofit/>
          </a:bodyPr>
          <a:lstStyle/>
          <a:p>
            <a:r>
              <a:rPr lang="en-US" sz="1600" dirty="0"/>
              <a:t>http://www2.johnabbott.qc.ca/~geoscience/ME/WorldLanguageFamiliesMap.htm</a:t>
            </a:r>
          </a:p>
        </p:txBody>
      </p:sp>
      <p:sp>
        <p:nvSpPr>
          <p:cNvPr id="9" name="Text Placeholder 8"/>
          <p:cNvSpPr>
            <a:spLocks noGrp="1"/>
          </p:cNvSpPr>
          <p:nvPr>
            <p:ph type="body" sz="half" idx="2"/>
          </p:nvPr>
        </p:nvSpPr>
        <p:spPr>
          <a:xfrm>
            <a:off x="1059420" y="6502381"/>
            <a:ext cx="8825656" cy="493712"/>
          </a:xfrm>
        </p:spPr>
        <p:txBody>
          <a:bodyPr/>
          <a:lstStyle/>
          <a:p>
            <a:r>
              <a:rPr lang="en-US" dirty="0"/>
              <a:t>Stephen </a:t>
            </a:r>
            <a:r>
              <a:rPr lang="en-US" dirty="0" smtClean="0"/>
              <a:t>Bryce, Chair of Geography at John Abbot College, Quebec, Canada</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dirty="0" err="1" smtClean="0"/>
              <a:t>JCBMarzan</a:t>
            </a:r>
            <a:r>
              <a:rPr lang="en-US" dirty="0" smtClean="0"/>
              <a:t> _ Bilingualism _ PASP National Convention: Beyond Borders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8</a:t>
            </a:fld>
            <a:endParaRPr lang="en-US" dirty="0"/>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l="1894" r="1894"/>
          <a:stretch>
            <a:fillRect/>
          </a:stretch>
        </p:blipFill>
        <p:spPr>
          <a:xfrm>
            <a:off x="12700" y="0"/>
            <a:ext cx="9223375" cy="6263639"/>
          </a:xfrm>
          <a:prstGeom prst="roundRect">
            <a:avLst>
              <a:gd name="adj" fmla="val 0"/>
            </a:avLst>
          </a:prstGeom>
        </p:spPr>
      </p:pic>
    </p:spTree>
    <p:extLst>
      <p:ext uri="{BB962C8B-B14F-4D97-AF65-F5344CB8AC3E}">
        <p14:creationId xmlns:p14="http://schemas.microsoft.com/office/powerpoint/2010/main" val="378403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language systems?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Tagalog – AUSTRONESIAN</a:t>
            </a:r>
          </a:p>
          <a:p>
            <a:pPr lvl="1"/>
            <a:r>
              <a:rPr lang="en-US" dirty="0" smtClean="0"/>
              <a:t>VSO, 23 affixes for verb inflection</a:t>
            </a:r>
          </a:p>
          <a:p>
            <a:r>
              <a:rPr lang="en-US" dirty="0" smtClean="0"/>
              <a:t>English – GERMANIC </a:t>
            </a:r>
          </a:p>
          <a:p>
            <a:pPr lvl="1"/>
            <a:r>
              <a:rPr lang="en-US" dirty="0" smtClean="0"/>
              <a:t>SVO, </a:t>
            </a:r>
            <a:br>
              <a:rPr lang="en-US" dirty="0" smtClean="0"/>
            </a:br>
            <a:r>
              <a:rPr lang="en-US" dirty="0" smtClean="0"/>
              <a:t>3 verb affixes (-</a:t>
            </a:r>
            <a:r>
              <a:rPr lang="en-US" dirty="0" err="1" smtClean="0"/>
              <a:t>ed</a:t>
            </a:r>
            <a:r>
              <a:rPr lang="en-US" dirty="0" smtClean="0"/>
              <a:t>, -</a:t>
            </a:r>
            <a:r>
              <a:rPr lang="en-US" dirty="0" err="1" smtClean="0"/>
              <a:t>ing</a:t>
            </a:r>
            <a:r>
              <a:rPr lang="en-US" dirty="0" smtClean="0"/>
              <a:t>, [-s]) for time and person</a:t>
            </a:r>
          </a:p>
          <a:p>
            <a:r>
              <a:rPr lang="en-US" dirty="0" smtClean="0"/>
              <a:t>Mandarin – CHINESE</a:t>
            </a:r>
          </a:p>
          <a:p>
            <a:pPr lvl="1"/>
            <a:r>
              <a:rPr lang="en-US" dirty="0"/>
              <a:t> </a:t>
            </a:r>
            <a:r>
              <a:rPr lang="en-US" dirty="0" smtClean="0"/>
              <a:t>no affixation</a:t>
            </a:r>
          </a:p>
          <a:p>
            <a:r>
              <a:rPr lang="en-US" dirty="0" smtClean="0"/>
              <a:t>Spanish – ROMANCE </a:t>
            </a:r>
          </a:p>
          <a:p>
            <a:pPr lvl="1"/>
            <a:r>
              <a:rPr lang="en-US" dirty="0" smtClean="0"/>
              <a:t>drop subject, 5 verb affixes for time and 6 for person</a:t>
            </a:r>
            <a:endParaRPr lang="en-US" dirty="0"/>
          </a:p>
        </p:txBody>
      </p:sp>
      <p:sp>
        <p:nvSpPr>
          <p:cNvPr id="4" name="Date Placeholder 3"/>
          <p:cNvSpPr>
            <a:spLocks noGrp="1"/>
          </p:cNvSpPr>
          <p:nvPr>
            <p:ph type="dt" sz="half" idx="10"/>
          </p:nvPr>
        </p:nvSpPr>
        <p:spPr/>
        <p:txBody>
          <a:bodyPr/>
          <a:lstStyle/>
          <a:p>
            <a:r>
              <a:rPr lang="en-US" smtClean="0"/>
              <a:t>2016-07-24</a:t>
            </a:r>
            <a:endParaRPr lang="en-US" dirty="0"/>
          </a:p>
        </p:txBody>
      </p:sp>
      <p:sp>
        <p:nvSpPr>
          <p:cNvPr id="5" name="Footer Placeholder 4"/>
          <p:cNvSpPr>
            <a:spLocks noGrp="1"/>
          </p:cNvSpPr>
          <p:nvPr>
            <p:ph type="ftr" sz="quarter" idx="11"/>
          </p:nvPr>
        </p:nvSpPr>
        <p:spPr/>
        <p:txBody>
          <a:bodyPr/>
          <a:lstStyle/>
          <a:p>
            <a:r>
              <a:rPr lang="en-US" smtClean="0"/>
              <a:t>JCBMarzan _ Bilingualism _ PASP National Convention: Beyond Borders</a:t>
            </a:r>
            <a:endParaRPr lang="en-US" dirty="0"/>
          </a:p>
        </p:txBody>
      </p:sp>
      <p:sp>
        <p:nvSpPr>
          <p:cNvPr id="6" name="Slide Number Placeholder 5"/>
          <p:cNvSpPr>
            <a:spLocks noGrp="1"/>
          </p:cNvSpPr>
          <p:nvPr>
            <p:ph type="sldNum" sz="quarter" idx="12"/>
          </p:nvPr>
        </p:nvSpPr>
        <p:spPr>
          <a:xfrm>
            <a:off x="10322560" y="295729"/>
            <a:ext cx="838199" cy="767687"/>
          </a:xfrm>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190182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1466</TotalTime>
  <Words>4254</Words>
  <Application>Microsoft Office PowerPoint</Application>
  <PresentationFormat>Custom</PresentationFormat>
  <Paragraphs>570</Paragraphs>
  <Slides>53</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Ion</vt:lpstr>
      <vt:lpstr>Bitmap Image</vt:lpstr>
      <vt:lpstr>Bilingualism (and Multilingualism)</vt:lpstr>
      <vt:lpstr>OUTLINE (53 slides)</vt:lpstr>
      <vt:lpstr>General Comments</vt:lpstr>
      <vt:lpstr>General Comments</vt:lpstr>
      <vt:lpstr>Characteristics of Bilingualism</vt:lpstr>
      <vt:lpstr>How many languages?</vt:lpstr>
      <vt:lpstr>http://www.worldatlas.com/worldmaps/worldpoliticallarge.jpg</vt:lpstr>
      <vt:lpstr>http://www2.johnabbott.qc.ca/~geoscience/ME/WorldLanguageFamiliesMap.htm</vt:lpstr>
      <vt:lpstr>How many language systems?</vt:lpstr>
      <vt:lpstr>Learned when and where?</vt:lpstr>
      <vt:lpstr>Potential Impact on Code Mixing</vt:lpstr>
      <vt:lpstr>How learned? Mode of Acquisition</vt:lpstr>
      <vt:lpstr>Proficiency Across Domains*</vt:lpstr>
      <vt:lpstr>Relative Proficiency*</vt:lpstr>
      <vt:lpstr>Language Dominance </vt:lpstr>
      <vt:lpstr>Mode of Use</vt:lpstr>
      <vt:lpstr>Parameters of Language  Affected by Bilingualism</vt:lpstr>
      <vt:lpstr>Parameters of Language  Affected by Bilingualism</vt:lpstr>
      <vt:lpstr>A range of F1-F2 combinations is accepted as typical of each vowel</vt:lpstr>
      <vt:lpstr>PowerPoint Presentation</vt:lpstr>
      <vt:lpstr>PowerPoint Presentation</vt:lpstr>
      <vt:lpstr>Parameters of Language  Affected by Bilingualism</vt:lpstr>
      <vt:lpstr>Bilingual Processing  and Language Learning</vt:lpstr>
      <vt:lpstr>Mother Language Education</vt:lpstr>
      <vt:lpstr>Language Tagging</vt:lpstr>
      <vt:lpstr>Code Switching and Mixing</vt:lpstr>
      <vt:lpstr>http://www.gov.ph/2013/05/15/republic-act-no-10533/</vt:lpstr>
      <vt:lpstr>BUILDING PROFICIENCY THROUGH LANGUAGE (MOTHER TONGUE-BASED MULTILINGUAL EDUCATION) http://www.gov.ph/k-12/</vt:lpstr>
      <vt:lpstr>Noun: Category &amp; Language</vt:lpstr>
      <vt:lpstr>Verb Category &amp; Language</vt:lpstr>
      <vt:lpstr>Borrowing &amp; Assimilation</vt:lpstr>
      <vt:lpstr>Thinking Through Clinical Issues in the Philippine Setting</vt:lpstr>
      <vt:lpstr>Psychometrics</vt:lpstr>
      <vt:lpstr>One language only?</vt:lpstr>
      <vt:lpstr>Psycholinguistic concerns</vt:lpstr>
      <vt:lpstr>Sociolinguistic Considerations</vt:lpstr>
      <vt:lpstr>Thordardottir et al 2015 Mono- or Bilingual Intervention for Primary Language Impairment (PLI)</vt:lpstr>
      <vt:lpstr>Careful experimental controls</vt:lpstr>
      <vt:lpstr>Participants</vt:lpstr>
      <vt:lpstr>Participants</vt:lpstr>
      <vt:lpstr>Participants</vt:lpstr>
      <vt:lpstr>Intervention  (50 mins weekly x 16 wks)</vt:lpstr>
      <vt:lpstr>Pre- &amp; Post Test for Vocabulary</vt:lpstr>
      <vt:lpstr>Pre &amp; Post-test for Syntax</vt:lpstr>
      <vt:lpstr>Pre &amp; Post-test for Syntax</vt:lpstr>
      <vt:lpstr>Intervention</vt:lpstr>
      <vt:lpstr>Results</vt:lpstr>
      <vt:lpstr>Results</vt:lpstr>
      <vt:lpstr>References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Jocelyn</cp:lastModifiedBy>
  <cp:revision>58</cp:revision>
  <dcterms:created xsi:type="dcterms:W3CDTF">2014-09-12T17:24:29Z</dcterms:created>
  <dcterms:modified xsi:type="dcterms:W3CDTF">2016-07-24T09:28:48Z</dcterms:modified>
</cp:coreProperties>
</file>