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sldIdLst>
    <p:sldId id="271" r:id="rId3"/>
    <p:sldId id="272" r:id="rId4"/>
    <p:sldId id="257" r:id="rId5"/>
    <p:sldId id="264" r:id="rId6"/>
    <p:sldId id="265" r:id="rId7"/>
    <p:sldId id="274" r:id="rId8"/>
    <p:sldId id="277" r:id="rId9"/>
    <p:sldId id="259" r:id="rId10"/>
    <p:sldId id="275" r:id="rId11"/>
    <p:sldId id="280" r:id="rId12"/>
    <p:sldId id="281" r:id="rId13"/>
    <p:sldId id="282" r:id="rId14"/>
    <p:sldId id="270" r:id="rId15"/>
    <p:sldId id="278" r:id="rId16"/>
    <p:sldId id="261" r:id="rId17"/>
    <p:sldId id="266" r:id="rId18"/>
    <p:sldId id="267" r:id="rId19"/>
    <p:sldId id="279" r:id="rId20"/>
    <p:sldId id="268" r:id="rId21"/>
    <p:sldId id="269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000000"/>
    <a:srgbClr val="F6F4E8"/>
    <a:srgbClr val="F2F2E6"/>
    <a:srgbClr val="F7F5E8"/>
    <a:srgbClr val="292A35"/>
    <a:srgbClr val="FFFFFF"/>
    <a:srgbClr val="E47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02" autoAdjust="0"/>
    <p:restoredTop sz="94040"/>
  </p:normalViewPr>
  <p:slideViewPr>
    <p:cSldViewPr>
      <p:cViewPr>
        <p:scale>
          <a:sx n="75" d="100"/>
          <a:sy n="75" d="100"/>
        </p:scale>
        <p:origin x="36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 flipV="1">
            <a:off x="323850" y="3727450"/>
            <a:ext cx="8486775" cy="46038"/>
          </a:xfrm>
          <a:prstGeom prst="rect">
            <a:avLst/>
          </a:prstGeom>
          <a:gradFill flip="none" rotWithShape="1">
            <a:gsLst>
              <a:gs pos="0">
                <a:srgbClr val="DD7500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 defTabSz="820738" eaLnBrk="0" hangingPunct="0">
              <a:defRPr/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850" y="857233"/>
            <a:ext cx="8496300" cy="1347631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Short study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850" y="4149080"/>
            <a:ext cx="8496300" cy="79208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Abstract Number</a:t>
            </a:r>
          </a:p>
          <a:p>
            <a:r>
              <a:rPr lang="en-US" dirty="0"/>
              <a:t>Day, Date, Month, Time</a:t>
            </a:r>
            <a:endParaRPr lang="en-GB" dirty="0"/>
          </a:p>
        </p:txBody>
      </p:sp>
      <p:sp>
        <p:nvSpPr>
          <p:cNvPr id="8" name="Footer Placeholder 16"/>
          <p:cNvSpPr txBox="1">
            <a:spLocks/>
          </p:cNvSpPr>
          <p:nvPr/>
        </p:nvSpPr>
        <p:spPr>
          <a:xfrm>
            <a:off x="2405917" y="6517293"/>
            <a:ext cx="4337521" cy="15206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/>
              <a:t>Please find the</a:t>
            </a:r>
            <a:r>
              <a:rPr lang="en-US" b="1" baseline="0" dirty="0"/>
              <a:t> abstract with full references in the speaker notes section.</a:t>
            </a:r>
            <a:endParaRPr lang="fr-FR" b="1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5157788"/>
            <a:ext cx="8501062" cy="359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First 3 authors et al.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319088" y="2492375"/>
            <a:ext cx="8501062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Complete abstract title in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57228227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9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7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6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6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9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68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10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7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543" y="13145"/>
            <a:ext cx="8507413" cy="9286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053407"/>
            <a:ext cx="8542213" cy="46798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 flipV="1">
            <a:off x="323850" y="954000"/>
            <a:ext cx="8486775" cy="46038"/>
          </a:xfrm>
          <a:prstGeom prst="rect">
            <a:avLst/>
          </a:prstGeom>
          <a:gradFill flip="none" rotWithShape="1">
            <a:gsLst>
              <a:gs pos="0">
                <a:srgbClr val="DD7500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 defTabSz="820738" eaLnBrk="0" hangingPunct="0">
              <a:defRPr/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9543" y="6165305"/>
            <a:ext cx="4104000" cy="288032"/>
          </a:xfrm>
        </p:spPr>
        <p:txBody>
          <a:bodyPr tIns="0" bIns="0" anchor="b"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40151" y="6508071"/>
            <a:ext cx="3145717" cy="305479"/>
          </a:xfrm>
        </p:spPr>
        <p:txBody>
          <a:bodyPr t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Author et al. Abstract Number.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19543" y="6515545"/>
            <a:ext cx="2928321" cy="288033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08916907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2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74" y="1054800"/>
            <a:ext cx="4087949" cy="48331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364" y="1054800"/>
            <a:ext cx="4294324" cy="48331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19543" y="13145"/>
            <a:ext cx="8507413" cy="9286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 flipV="1">
            <a:off x="323850" y="954000"/>
            <a:ext cx="8486775" cy="46038"/>
          </a:xfrm>
          <a:prstGeom prst="rect">
            <a:avLst/>
          </a:prstGeom>
          <a:gradFill flip="none" rotWithShape="1">
            <a:gsLst>
              <a:gs pos="0">
                <a:srgbClr val="DD7500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 defTabSz="820738" eaLnBrk="0" hangingPunct="0">
              <a:defRPr/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9543" y="6165305"/>
            <a:ext cx="4104000" cy="288032"/>
          </a:xfrm>
        </p:spPr>
        <p:txBody>
          <a:bodyPr tIns="0" bIns="0" anchor="b"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40151" y="6508071"/>
            <a:ext cx="3145717" cy="305479"/>
          </a:xfrm>
        </p:spPr>
        <p:txBody>
          <a:bodyPr t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Author et al. Abstract Number.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19543" y="6515545"/>
            <a:ext cx="2928321" cy="288033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539159617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75" y="1054800"/>
            <a:ext cx="8542213" cy="46798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9543" y="13145"/>
            <a:ext cx="8507413" cy="9286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 flipV="1">
            <a:off x="323850" y="954000"/>
            <a:ext cx="8486775" cy="46038"/>
          </a:xfrm>
          <a:prstGeom prst="rect">
            <a:avLst/>
          </a:prstGeom>
          <a:gradFill flip="none" rotWithShape="1">
            <a:gsLst>
              <a:gs pos="0">
                <a:srgbClr val="DD7500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 defTabSz="820738" eaLnBrk="0" hangingPunct="0">
              <a:defRPr/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9543" y="6165305"/>
            <a:ext cx="4104000" cy="288032"/>
          </a:xfrm>
        </p:spPr>
        <p:txBody>
          <a:bodyPr tIns="0" bIns="0" anchor="b"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40151" y="6508071"/>
            <a:ext cx="3145717" cy="305479"/>
          </a:xfrm>
        </p:spPr>
        <p:txBody>
          <a:bodyPr t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Author et al. Abstract Number.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19543" y="6515545"/>
            <a:ext cx="2928321" cy="288033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82951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9543" y="13145"/>
            <a:ext cx="8507413" cy="9286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 flipV="1">
            <a:off x="323850" y="954000"/>
            <a:ext cx="8486775" cy="46038"/>
          </a:xfrm>
          <a:prstGeom prst="rect">
            <a:avLst/>
          </a:prstGeom>
          <a:gradFill flip="none" rotWithShape="1">
            <a:gsLst>
              <a:gs pos="0">
                <a:srgbClr val="DD7500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 defTabSz="820738" eaLnBrk="0" hangingPunct="0">
              <a:defRPr/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9543" y="6165305"/>
            <a:ext cx="4104000" cy="288032"/>
          </a:xfrm>
        </p:spPr>
        <p:txBody>
          <a:bodyPr tIns="0" bIns="0" anchor="b"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40151" y="6508071"/>
            <a:ext cx="3145717" cy="305479"/>
          </a:xfrm>
        </p:spPr>
        <p:txBody>
          <a:bodyPr t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Author et al. Abstract Number.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19543" y="6515545"/>
            <a:ext cx="2928321" cy="288033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907392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054800"/>
            <a:ext cx="8542213" cy="46798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19543" y="13145"/>
            <a:ext cx="8507413" cy="9286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 flipV="1">
            <a:off x="323850" y="954000"/>
            <a:ext cx="8486775" cy="46038"/>
          </a:xfrm>
          <a:prstGeom prst="rect">
            <a:avLst/>
          </a:prstGeom>
          <a:gradFill flip="none" rotWithShape="1">
            <a:gsLst>
              <a:gs pos="0">
                <a:srgbClr val="DD7500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 defTabSz="820738" eaLnBrk="0" hangingPunct="0">
              <a:defRPr/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19543" y="6165305"/>
            <a:ext cx="4104000" cy="288032"/>
          </a:xfrm>
        </p:spPr>
        <p:txBody>
          <a:bodyPr tIns="0" bIns="0" anchor="b"/>
          <a:lstStyle>
            <a:lvl1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940151" y="6508071"/>
            <a:ext cx="3145717" cy="305479"/>
          </a:xfrm>
        </p:spPr>
        <p:txBody>
          <a:bodyPr t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Author et al. Abstract Number.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19543" y="6515545"/>
            <a:ext cx="2928321" cy="288033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3934499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0"/>
          </p:nvPr>
        </p:nvSpPr>
        <p:spPr>
          <a:xfrm>
            <a:off x="2394719" y="6669360"/>
            <a:ext cx="4337521" cy="152067"/>
          </a:xfrm>
          <a:prstGeom prst="rect">
            <a:avLst/>
          </a:prstGeom>
        </p:spPr>
        <p:txBody>
          <a:bodyPr/>
          <a:lstStyle>
            <a:lvl1pPr algn="ctr">
              <a:defRPr sz="8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2588" y="6669360"/>
            <a:ext cx="2448198" cy="215652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Adapted from  Author et al., </a:t>
            </a:r>
            <a:r>
              <a:rPr lang="en-US" dirty="0" err="1"/>
              <a:t>Abstr</a:t>
            </a:r>
            <a:r>
              <a:rPr lang="en-US" dirty="0"/>
              <a:t>. </a:t>
            </a:r>
            <a:r>
              <a:rPr lang="en-US" dirty="0" err="1"/>
              <a:t>Nr</a:t>
            </a:r>
            <a:r>
              <a:rPr lang="en-US" dirty="0"/>
              <a:t>.. 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17988"/>
            <a:ext cx="3851920" cy="351371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Abbreviations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367425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48D26-C303-45CB-B99A-6301C4C4F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84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22275" y="44624"/>
            <a:ext cx="85074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Subtitle</a:t>
            </a:r>
            <a:endParaRPr lang="en-GB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2275" y="1341439"/>
            <a:ext cx="8542213" cy="467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0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slow">
    <p:wip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841C"/>
          </a:solidFill>
          <a:latin typeface="Arial" charset="0"/>
          <a:cs typeface="Arial" charset="0"/>
        </a:defRPr>
      </a:lvl9pPr>
    </p:titleStyle>
    <p:bodyStyle>
      <a:lvl1pPr marL="246063" indent="-246063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404040"/>
        </a:buClr>
        <a:buFont typeface="Wingdings" pitchFamily="2" charset="2"/>
        <a:buChar char="§"/>
        <a:defRPr sz="2000" kern="1200">
          <a:solidFill>
            <a:schemeClr val="bg1"/>
          </a:solidFill>
          <a:latin typeface="+mj-lt"/>
          <a:ea typeface="+mn-ea"/>
          <a:cs typeface="Arial" pitchFamily="34" charset="0"/>
        </a:defRPr>
      </a:lvl1pPr>
      <a:lvl2pPr marL="522288" indent="-260350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404040"/>
        </a:buClr>
        <a:buFont typeface="Arial" charset="0"/>
        <a:buChar char="–"/>
        <a:defRPr sz="1800" kern="1200">
          <a:solidFill>
            <a:schemeClr val="bg1"/>
          </a:solidFill>
          <a:latin typeface="+mj-lt"/>
          <a:ea typeface="+mn-ea"/>
          <a:cs typeface="Arial" pitchFamily="34" charset="0"/>
        </a:defRPr>
      </a:lvl2pPr>
      <a:lvl3pPr marL="739775" indent="-209550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404040"/>
        </a:buClr>
        <a:buFont typeface="Wingdings" pitchFamily="2" charset="2"/>
        <a:buChar char="§"/>
        <a:defRPr sz="1600" kern="1200">
          <a:solidFill>
            <a:schemeClr val="bg1"/>
          </a:solidFill>
          <a:latin typeface="+mj-lt"/>
          <a:ea typeface="+mn-ea"/>
          <a:cs typeface="Arial" pitchFamily="34" charset="0"/>
        </a:defRPr>
      </a:lvl3pPr>
      <a:lvl4pPr marL="979488" indent="-239713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404040"/>
        </a:buClr>
        <a:buFont typeface="Arial" charset="0"/>
        <a:buChar char="–"/>
        <a:defRPr sz="140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1168400" indent="-180975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404040"/>
        </a:buClr>
        <a:buFont typeface="Wingdings" pitchFamily="2" charset="2"/>
        <a:buChar char="§"/>
        <a:defRPr sz="140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942141C-BD94-433B-B587-D20321BD3DD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DD993E4-8CDE-464C-8808-7CB201E30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5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667000" y="1843951"/>
            <a:ext cx="594178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chemeClr val="bg1"/>
                </a:solidFill>
                <a:latin typeface="Raleway" panose="020B0503030101060003" pitchFamily="34" charset="0"/>
              </a:rPr>
              <a:t>Interprofessional</a:t>
            </a:r>
            <a:r>
              <a:rPr lang="en-US" altLang="en-US" sz="4000" b="1" dirty="0">
                <a:solidFill>
                  <a:schemeClr val="bg1"/>
                </a:solidFill>
                <a:latin typeface="Raleway" panose="020B0503030101060003" pitchFamily="34" charset="0"/>
              </a:rPr>
              <a:t> Collaboration: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Raleway" panose="020B0503030101060003" pitchFamily="34" charset="0"/>
              </a:rPr>
              <a:t>Professional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Raleway" panose="020B0503030101060003" pitchFamily="34" charset="0"/>
              </a:rPr>
              <a:t>Experiences of a Filipino Speech Pathologist</a:t>
            </a:r>
          </a:p>
        </p:txBody>
      </p:sp>
      <p:pic>
        <p:nvPicPr>
          <p:cNvPr id="2052" name="Picture 2" descr="Mano-po-lo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9665" y="24581"/>
            <a:ext cx="2403219" cy="311690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hil flag with ki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6" t="5741" r="25034" b="9766"/>
          <a:stretch/>
        </p:blipFill>
        <p:spPr bwMode="auto">
          <a:xfrm>
            <a:off x="0" y="3124200"/>
            <a:ext cx="2422884" cy="37338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696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00514" y="3352800"/>
            <a:ext cx="74127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9DC3E6"/>
                </a:solidFill>
                <a:latin typeface="Montserrat"/>
                <a:cs typeface="Montserrat"/>
              </a:rPr>
              <a:t>“</a:t>
            </a:r>
            <a:r>
              <a:rPr lang="en-US" sz="4000" dirty="0">
                <a:solidFill>
                  <a:srgbClr val="FF3300"/>
                </a:solidFill>
                <a:latin typeface="Montserrat"/>
                <a:cs typeface="Montserrat"/>
              </a:rPr>
              <a:t>Start</a:t>
            </a:r>
            <a:r>
              <a:rPr lang="en-US" sz="4000" dirty="0">
                <a:latin typeface="Montserrat"/>
                <a:cs typeface="Montserrat"/>
              </a:rPr>
              <a:t> </a:t>
            </a:r>
            <a:r>
              <a:rPr lang="en-US" sz="4000" dirty="0">
                <a:solidFill>
                  <a:srgbClr val="9DC3E6"/>
                </a:solidFill>
                <a:latin typeface="Montserrat"/>
                <a:cs typeface="Montserrat"/>
              </a:rPr>
              <a:t>with what they know…</a:t>
            </a:r>
          </a:p>
          <a:p>
            <a:pPr algn="ctr"/>
            <a:r>
              <a:rPr lang="en-US" sz="4000" dirty="0">
                <a:solidFill>
                  <a:srgbClr val="FF3300"/>
                </a:solidFill>
                <a:latin typeface="Montserrat"/>
                <a:cs typeface="Montserrat"/>
              </a:rPr>
              <a:t>Build</a:t>
            </a:r>
            <a:r>
              <a:rPr lang="en-US" sz="4000" dirty="0">
                <a:latin typeface="Montserrat"/>
                <a:cs typeface="Montserrat"/>
              </a:rPr>
              <a:t> 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on what they 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have.”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  <a:p>
            <a:pPr algn="ctr"/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  <a:p>
            <a:pPr algn="ctr"/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- Chinese Proverb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457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90800"/>
            <a:ext cx="3810000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LEN POST OFF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199" y="804333"/>
            <a:ext cx="3352800" cy="5295900"/>
          </a:xfrm>
          <a:prstGeom prst="rect">
            <a:avLst/>
          </a:prstGeom>
          <a:noFill/>
        </p:spPr>
      </p:pic>
      <p:pic>
        <p:nvPicPr>
          <p:cNvPr id="3" name="Picture 3" descr="Allen_Post off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685800"/>
            <a:ext cx="4343400" cy="5412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12" y="1698625"/>
            <a:ext cx="7727576" cy="34630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209800" y="4267200"/>
            <a:ext cx="65532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 Competence (entry to practice)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48000" y="2628900"/>
            <a:ext cx="48768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100" dirty="0">
                <a:solidFill>
                  <a:schemeClr val="bg1"/>
                </a:solidFill>
              </a:rPr>
              <a:t>Immersion/development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48000" y="990600"/>
            <a:ext cx="48768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Exposure/introduction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486400" y="1981200"/>
            <a:ext cx="0" cy="1066800"/>
          </a:xfrm>
          <a:prstGeom prst="straightConnector1">
            <a:avLst/>
          </a:prstGeom>
          <a:ln w="76200" cap="rnd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486400" y="3657600"/>
            <a:ext cx="0" cy="1066800"/>
          </a:xfrm>
          <a:prstGeom prst="straightConnector1">
            <a:avLst/>
          </a:prstGeom>
          <a:ln w="76200" cap="rnd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018524" y="2196956"/>
            <a:ext cx="5106953" cy="246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+mn-lt"/>
              </a:rPr>
              <a:t>Relinquishing </a:t>
            </a:r>
          </a:p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+mn-lt"/>
              </a:rPr>
              <a:t>professional </a:t>
            </a:r>
          </a:p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+mn-lt"/>
              </a:rPr>
              <a:t>autonomy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2515850"/>
            <a:ext cx="380999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+mj-lt"/>
              </a:rPr>
              <a:t>Family involvement </a:t>
            </a:r>
          </a:p>
        </p:txBody>
      </p:sp>
      <p:sp>
        <p:nvSpPr>
          <p:cNvPr id="2" name="Rectangle 1"/>
          <p:cNvSpPr/>
          <p:nvPr/>
        </p:nvSpPr>
        <p:spPr>
          <a:xfrm>
            <a:off x="-114301" y="2515850"/>
            <a:ext cx="403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latin typeface="+mj-lt"/>
              </a:rPr>
              <a:t>Critical engagement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hoto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4" b="12025"/>
          <a:stretch/>
        </p:blipFill>
        <p:spPr bwMode="auto">
          <a:xfrm>
            <a:off x="0" y="1066800"/>
            <a:ext cx="9136494" cy="4724400"/>
          </a:xfrm>
          <a:prstGeom prst="rect">
            <a:avLst/>
          </a:prstGeom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28600" y="3429000"/>
            <a:ext cx="8458200" cy="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" y="3429000"/>
            <a:ext cx="0" cy="99060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8600" y="4419600"/>
            <a:ext cx="1752600" cy="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1200" y="4114801"/>
            <a:ext cx="0" cy="304799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981200" y="4114800"/>
            <a:ext cx="6705600" cy="1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686800" y="3429000"/>
            <a:ext cx="0" cy="68580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hoto(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3"/>
          <a:stretch/>
        </p:blipFill>
        <p:spPr bwMode="auto">
          <a:xfrm>
            <a:off x="351972" y="451727"/>
            <a:ext cx="8440057" cy="59545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200400"/>
            <a:ext cx="57150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hoto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5" b="9324"/>
          <a:stretch/>
        </p:blipFill>
        <p:spPr bwMode="auto">
          <a:xfrm>
            <a:off x="352044" y="1116140"/>
            <a:ext cx="8439912" cy="46257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95600" y="5105400"/>
            <a:ext cx="518160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95600" y="5105400"/>
            <a:ext cx="0" cy="3048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33400" y="5703761"/>
            <a:ext cx="342900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962400" y="5410202"/>
            <a:ext cx="0" cy="293559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62400" y="5410200"/>
            <a:ext cx="411480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077200" y="5105400"/>
            <a:ext cx="0" cy="30480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" y="5410200"/>
            <a:ext cx="236220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33400" y="5410200"/>
            <a:ext cx="0" cy="293561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71700" y="2459504"/>
            <a:ext cx="4800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+mj-lt"/>
              </a:rPr>
              <a:t>Professional Identity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066800"/>
            <a:ext cx="8743185" cy="403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66851" y="4540046"/>
            <a:ext cx="2438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onal Stripe 3"/>
          <p:cNvSpPr/>
          <p:nvPr/>
        </p:nvSpPr>
        <p:spPr>
          <a:xfrm>
            <a:off x="0" y="0"/>
            <a:ext cx="5257800" cy="4572000"/>
          </a:xfrm>
          <a:prstGeom prst="diagStri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1524000"/>
            <a:ext cx="7467600" cy="31370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dirty="0" err="1" smtClean="0">
                <a:solidFill>
                  <a:srgbClr val="0000FF"/>
                </a:solidFill>
                <a:latin typeface="Montserrat"/>
                <a:cs typeface="Montserrat"/>
              </a:rPr>
              <a:t>padayon</a:t>
            </a:r>
            <a:r>
              <a:rPr lang="en-US" altLang="en-US" sz="10000" dirty="0" smtClean="0">
                <a:solidFill>
                  <a:srgbClr val="0000FF"/>
                </a:solidFill>
                <a:latin typeface="Montserrat"/>
                <a:cs typeface="Montserrat"/>
              </a:rPr>
              <a:t>, </a:t>
            </a:r>
          </a:p>
          <a:p>
            <a:pPr algn="ctr" eaLnBrk="1" hangingPunct="1"/>
            <a:r>
              <a:rPr lang="en-US" altLang="en-US" sz="10000" dirty="0" err="1" smtClean="0">
                <a:solidFill>
                  <a:srgbClr val="FF0000"/>
                </a:solidFill>
                <a:latin typeface="Montserrat"/>
                <a:cs typeface="Montserrat"/>
              </a:rPr>
              <a:t>SLPs</a:t>
            </a:r>
            <a:endParaRPr lang="en-US" altLang="en-US" sz="10000" dirty="0">
              <a:solidFill>
                <a:srgbClr val="FF0000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31702" y="2412254"/>
            <a:ext cx="46805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+mj-lt"/>
              </a:rPr>
              <a:t>Professional personhood 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278951" y="5105400"/>
            <a:ext cx="1584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chemeClr val="accent3"/>
                </a:solidFill>
                <a:latin typeface="+mj-lt"/>
                <a:sym typeface="Wingdings" panose="05000000000000000000" pitchFamily="2" charset="2"/>
              </a:rPr>
              <a:t>Ethics 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261912" y="5105400"/>
            <a:ext cx="17620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FF00"/>
                </a:solidFill>
                <a:latin typeface="+mj-lt"/>
              </a:rPr>
              <a:t>Values 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863039" y="970858"/>
            <a:ext cx="34179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B0F0"/>
                </a:solidFill>
                <a:latin typeface="+mj-lt"/>
              </a:rPr>
              <a:t>Competencies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81000" y="1971040"/>
            <a:ext cx="80425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+mj-lt"/>
              </a:rPr>
              <a:t>Individual + Collective = 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     </a:t>
            </a:r>
            <a:r>
              <a:rPr lang="en-US" altLang="en-US" sz="4000" dirty="0">
                <a:solidFill>
                  <a:schemeClr val="bg1"/>
                </a:solidFill>
                <a:latin typeface="+mj-lt"/>
              </a:rPr>
              <a:t>Team</a:t>
            </a:r>
            <a:endParaRPr lang="en-US" alt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51" name="Picture 7" descr="http://www.clipartqueen.com/image-files/business-female-silhouette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7" y="2914440"/>
            <a:ext cx="575622" cy="15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http://gehirnonline.de/wp-content/uploads/2015/01/businessmen-479631_640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54" y="2481217"/>
            <a:ext cx="3452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https://www.fizyou.com/media/wysiwyg/dirtrades-team.pn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37839"/>
          <a:stretch/>
        </p:blipFill>
        <p:spPr bwMode="auto">
          <a:xfrm>
            <a:off x="3179097" y="2740481"/>
            <a:ext cx="1878335" cy="18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1052"/>
          <a:stretch/>
        </p:blipFill>
        <p:spPr bwMode="auto">
          <a:xfrm>
            <a:off x="499534" y="342900"/>
            <a:ext cx="6434666" cy="30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image(11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0"/>
          <a:stretch/>
        </p:blipFill>
        <p:spPr bwMode="auto">
          <a:xfrm>
            <a:off x="2362200" y="3429000"/>
            <a:ext cx="6434666" cy="3140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or: Elbow 3"/>
          <p:cNvCxnSpPr/>
          <p:nvPr/>
        </p:nvCxnSpPr>
        <p:spPr>
          <a:xfrm rot="5400000">
            <a:off x="7027333" y="481693"/>
            <a:ext cx="1676400" cy="914400"/>
          </a:xfrm>
          <a:prstGeom prst="bentConnector3">
            <a:avLst>
              <a:gd name="adj1" fmla="val 100216"/>
            </a:avLst>
          </a:prstGeom>
          <a:ln w="76200" cap="rnd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/>
          <p:cNvCxnSpPr/>
          <p:nvPr/>
        </p:nvCxnSpPr>
        <p:spPr>
          <a:xfrm>
            <a:off x="0" y="4343400"/>
            <a:ext cx="1905000" cy="1633664"/>
          </a:xfrm>
          <a:prstGeom prst="bentConnector3">
            <a:avLst>
              <a:gd name="adj1" fmla="val 50000"/>
            </a:avLst>
          </a:prstGeom>
          <a:ln w="76200" cap="rnd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64" r="664"/>
          <a:stretch/>
        </p:blipFill>
        <p:spPr>
          <a:xfrm>
            <a:off x="-1" y="336755"/>
            <a:ext cx="9144001" cy="61844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143000" y="769203"/>
            <a:ext cx="708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latin typeface="+mj-lt"/>
              </a:rPr>
              <a:t>Variety of Diversity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8200" y="2293203"/>
            <a:ext cx="74676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latin typeface="+mj-lt"/>
              </a:rPr>
              <a:t>Disparity of Diversity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0863"/>
            <a:ext cx="7924800" cy="5754687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" y="855964"/>
            <a:ext cx="9144793" cy="5151566"/>
          </a:xfrm>
          <a:prstGeom prst="rect">
            <a:avLst/>
          </a:prstGeom>
        </p:spPr>
      </p:pic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042027" y="1905000"/>
            <a:ext cx="7059946" cy="1107996"/>
          </a:xfrm>
          <a:prstGeom prst="rect">
            <a:avLst/>
          </a:prstGeom>
          <a:solidFill>
            <a:srgbClr val="F6F4E8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b="1" dirty="0">
                <a:latin typeface="+mj-lt"/>
              </a:rPr>
              <a:t>HOW and WHAT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ages.wisegeek.com/doctor-looking-into-mouth-of-little-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91840"/>
            <a:ext cx="3708400" cy="307432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2400" y="1843951"/>
            <a:ext cx="5207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+mj-lt"/>
              </a:rPr>
              <a:t>Gap between current health professions programs and actual practice needs and realities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omas Theme">
  <a:themeElements>
    <a:clrScheme name="Product Specific Color Scheme">
      <a:dk1>
        <a:srgbClr val="000000"/>
      </a:dk1>
      <a:lt1>
        <a:srgbClr val="FFFFFF"/>
      </a:lt1>
      <a:dk2>
        <a:srgbClr val="09357A"/>
      </a:dk2>
      <a:lt2>
        <a:srgbClr val="808080"/>
      </a:lt2>
      <a:accent1>
        <a:srgbClr val="DD7500"/>
      </a:accent1>
      <a:accent2>
        <a:srgbClr val="0070C0"/>
      </a:accent2>
      <a:accent3>
        <a:srgbClr val="7030A0"/>
      </a:accent3>
      <a:accent4>
        <a:srgbClr val="FF0000"/>
      </a:accent4>
      <a:accent5>
        <a:srgbClr val="FFFF00"/>
      </a:accent5>
      <a:accent6>
        <a:srgbClr val="808080"/>
      </a:accent6>
      <a:hlink>
        <a:srgbClr val="E3D1F1"/>
      </a:hlink>
      <a:folHlink>
        <a:srgbClr val="808080"/>
      </a:folHlink>
    </a:clrScheme>
    <a:fontScheme name="Custom 48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  <a:noAutofit/>
      </a:bodyPr>
      <a:lstStyle>
        <a:defPPr>
          <a:defRPr sz="20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omas Theme" id="{3B3C85E8-369D-4B38-B907-495879405A50}" vid="{B505E0A3-2446-439C-9C07-D55A88820180}"/>
    </a:ext>
  </a:extLst>
</a:theme>
</file>

<file path=ppt/theme/theme2.xml><?xml version="1.0" encoding="utf-8"?>
<a:theme xmlns:a="http://schemas.openxmlformats.org/drawingml/2006/main" name="Custom Design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0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aleway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Thomas Theme</Template>
  <TotalTime>413</TotalTime>
  <Words>78</Words>
  <Application>Microsoft Macintosh PowerPoint</Application>
  <PresentationFormat>On-screen Show (4:3)</PresentationFormat>
  <Paragraphs>27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Montserrat</vt:lpstr>
      <vt:lpstr>Raleway</vt:lpstr>
      <vt:lpstr>Wingdings</vt:lpstr>
      <vt:lpstr>Arial</vt:lpstr>
      <vt:lpstr>Thomas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Jay Katalbas</cp:lastModifiedBy>
  <cp:revision>45</cp:revision>
  <dcterms:created xsi:type="dcterms:W3CDTF">2016-07-23T12:31:55Z</dcterms:created>
  <dcterms:modified xsi:type="dcterms:W3CDTF">2016-07-24T00:13:33Z</dcterms:modified>
</cp:coreProperties>
</file>