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0" r:id="rId4"/>
    <p:sldId id="259" r:id="rId5"/>
    <p:sldId id="261" r:id="rId6"/>
    <p:sldId id="262" r:id="rId7"/>
    <p:sldId id="263" r:id="rId8"/>
    <p:sldId id="267" r:id="rId9"/>
    <p:sldId id="264" r:id="rId10"/>
    <p:sldId id="265" r:id="rId11"/>
    <p:sldId id="266" r:id="rId12"/>
    <p:sldId id="268" r:id="rId13"/>
    <p:sldId id="269" r:id="rId14"/>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AF"/>
    <a:srgbClr val="FFF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9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55575-4D34-7248-999C-CB8CA79EA6FB}" type="datetimeFigureOut">
              <a:rPr lang="en-US" smtClean="0"/>
              <a:t>7/23/16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07145-B5DB-1844-B8FC-BB11A4C9A15E}" type="slidenum">
              <a:rPr lang="en-US" smtClean="0"/>
              <a:t>‹#›</a:t>
            </a:fld>
            <a:endParaRPr lang="en-US"/>
          </a:p>
        </p:txBody>
      </p:sp>
    </p:spTree>
    <p:extLst>
      <p:ext uri="{BB962C8B-B14F-4D97-AF65-F5344CB8AC3E}">
        <p14:creationId xmlns:p14="http://schemas.microsoft.com/office/powerpoint/2010/main" val="1628996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am</a:t>
            </a:r>
            <a:r>
              <a:rPr lang="en-US" baseline="0" dirty="0" smtClean="0"/>
              <a:t> dear colleagues, mentors and friends </a:t>
            </a:r>
            <a:r>
              <a:rPr lang="en-US" baseline="0" dirty="0" smtClean="0">
                <a:sym typeface="Wingdings"/>
              </a:rPr>
              <a:t>  </a:t>
            </a:r>
            <a:r>
              <a:rPr lang="en-US" baseline="0" dirty="0" smtClean="0"/>
              <a:t>It is an honor to be invited to be part of the panel discussion on </a:t>
            </a:r>
            <a:r>
              <a:rPr lang="en-US" baseline="0" dirty="0" err="1" smtClean="0"/>
              <a:t>Interprofessional</a:t>
            </a:r>
            <a:r>
              <a:rPr lang="en-US" baseline="0" dirty="0" smtClean="0"/>
              <a:t> Collaboration in my capacity as a Special Education Teacher and School Administrator.  I have been working with Speech Pathologists for more than 20 years already, from the time I was a PT intern in  UP-CAMP and we had to participate in Interdisciplinary Conferences for children referred to RRDC, now known as the Clinic for Therapy Services.  When I proceeded to pursue graduate studies in Special Education, I found myself having more opportunities to practice </a:t>
            </a:r>
            <a:r>
              <a:rPr lang="en-US" baseline="0" dirty="0" err="1" smtClean="0"/>
              <a:t>interprofessional</a:t>
            </a:r>
            <a:r>
              <a:rPr lang="en-US" baseline="0" dirty="0" smtClean="0"/>
              <a:t> collaboration.</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1</a:t>
            </a:fld>
            <a:endParaRPr lang="en-US"/>
          </a:p>
        </p:txBody>
      </p:sp>
    </p:spTree>
    <p:extLst>
      <p:ext uri="{BB962C8B-B14F-4D97-AF65-F5344CB8AC3E}">
        <p14:creationId xmlns:p14="http://schemas.microsoft.com/office/powerpoint/2010/main" val="426220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a:t>
            </a:r>
            <a:r>
              <a:rPr lang="en-US" baseline="0" dirty="0" smtClean="0"/>
              <a:t> release requires that we are secure in the roles that we play and our value as members of the team.  SPED teachers should be excellent communicators, not just verbally and in writing, but more importantly, in exuding positivity and building an atmosphere of trust, respect and humble acknowledgement of individual differences.  This is best tested during IEP meetings wherein the SPED teacher sets the stage for a rich and respectful exchange of ideas and opinions leading to the development of a relevant and appropriate IEP.</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10</a:t>
            </a:fld>
            <a:endParaRPr lang="en-US"/>
          </a:p>
        </p:txBody>
      </p:sp>
    </p:spTree>
    <p:extLst>
      <p:ext uri="{BB962C8B-B14F-4D97-AF65-F5344CB8AC3E}">
        <p14:creationId xmlns:p14="http://schemas.microsoft.com/office/powerpoint/2010/main" val="206129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has come?  Still not perfect, but I</a:t>
            </a:r>
            <a:r>
              <a:rPr lang="en-US" baseline="0" dirty="0" smtClean="0"/>
              <a:t> have witnessed how teams now have evolved to become more open in aligning goals and interventions in spite of individual differences towards the same end.  When the team gets derailed, often it is reminded to shift the focus back to the child who glues the team together towards a common objective.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11</a:t>
            </a:fld>
            <a:endParaRPr lang="en-US"/>
          </a:p>
        </p:txBody>
      </p:sp>
    </p:spTree>
    <p:extLst>
      <p:ext uri="{BB962C8B-B14F-4D97-AF65-F5344CB8AC3E}">
        <p14:creationId xmlns:p14="http://schemas.microsoft.com/office/powerpoint/2010/main" val="176528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successful</a:t>
            </a:r>
            <a:r>
              <a:rPr lang="en-US" baseline="0" dirty="0" smtClean="0"/>
              <a:t> IEP team collaboration involves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12</a:t>
            </a:fld>
            <a:endParaRPr lang="en-US"/>
          </a:p>
        </p:txBody>
      </p:sp>
    </p:spTree>
    <p:extLst>
      <p:ext uri="{BB962C8B-B14F-4D97-AF65-F5344CB8AC3E}">
        <p14:creationId xmlns:p14="http://schemas.microsoft.com/office/powerpoint/2010/main" val="256106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end with this quote from Mother Teresa …  Congratulations</a:t>
            </a:r>
            <a:r>
              <a:rPr lang="en-US" baseline="0" dirty="0" smtClean="0"/>
              <a:t> PASP and a pleasant morning to all </a:t>
            </a:r>
            <a:r>
              <a:rPr lang="en-US" baseline="0" smtClean="0"/>
              <a:t>of you.</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13</a:t>
            </a:fld>
            <a:endParaRPr lang="en-US"/>
          </a:p>
        </p:txBody>
      </p:sp>
    </p:spTree>
    <p:extLst>
      <p:ext uri="{BB962C8B-B14F-4D97-AF65-F5344CB8AC3E}">
        <p14:creationId xmlns:p14="http://schemas.microsoft.com/office/powerpoint/2010/main" val="301212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team</a:t>
            </a:r>
            <a:r>
              <a:rPr lang="en-US" baseline="0" dirty="0" smtClean="0"/>
              <a:t> trying to move forward by synchronizing their steps.  It took several attempts before they figured out a strategy to make progress.  Same goes for the unique relationship shared by SPED teachers, Speech Pathologists and the rest of the interdisciplinary team.  Collaboration requires EFFORT as well as TIME, dedicated to finding creative solutions to conflicting perspectives and differences in ways by which ideas are communicated.  In my 20 years of teaching, I have encountered attitudes and personalities that have challenged my normally exceptional patience and tolerance for diversity, and have learned significant lessons along the way about prudence and fortitude in the face of these difficult situations.  For SPED teachers, collaboration is not a choice, but a NECESSITY.</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2</a:t>
            </a:fld>
            <a:endParaRPr lang="en-US"/>
          </a:p>
        </p:txBody>
      </p:sp>
    </p:spTree>
    <p:extLst>
      <p:ext uri="{BB962C8B-B14F-4D97-AF65-F5344CB8AC3E}">
        <p14:creationId xmlns:p14="http://schemas.microsoft.com/office/powerpoint/2010/main" val="134508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happens if we decide not to collaborat</a:t>
            </a:r>
            <a:r>
              <a:rPr lang="en-US" baseline="0" dirty="0" smtClean="0"/>
              <a:t>e </a:t>
            </a:r>
            <a:r>
              <a:rPr lang="en-US" baseline="0" dirty="0" smtClean="0">
                <a:sym typeface="Wingdings"/>
              </a:rPr>
              <a:t>  In most cases, next to the parent, the SPED teacher spends the most time with the child with special needs anywhere from 2 to as much as 6 hours a day, 5 days a week.  Without helpful input from the interdisciplinary team, the SPED teacher would most likely not survive an entire school-year faced with a wide range of atypical behaviors, limitations and needs requiring curriculum modifications and teaching accommodations across multiple levels of ability and disability.  For the past 40 years, since the passage of Public Law 94-142 in the US, one of the main responsibilities of a SPED teacher is to come up with an Individualized Educational Plan, more commonly referred to as the IEP.  The IEP is the cornerstone of collaboration for the school-age child requiring the expert input of all members of the interdisciplinary team in a parent-led process of goal-setting and measurement of learning outcomes.</a:t>
            </a:r>
          </a:p>
          <a:p>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3</a:t>
            </a:fld>
            <a:endParaRPr lang="en-US"/>
          </a:p>
        </p:txBody>
      </p:sp>
    </p:spTree>
    <p:extLst>
      <p:ext uri="{BB962C8B-B14F-4D97-AF65-F5344CB8AC3E}">
        <p14:creationId xmlns:p14="http://schemas.microsoft.com/office/powerpoint/2010/main" val="97189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I started working with speech pathologists as early as 1995, I could summarize my collaboration history using the framework of McCrea who defined practices as professional roles.  As I discussed in the previous slide, SPED teachers are primarily tasked to facilitate designing the IEP which would necessitate engaging the child’s interdisciplinary team to contribute to the formulation of annual goals and short-term objectives, as well as recommended differentiated learning experiences.  I have enjoyed working with teams and learning from other professionals as a TEAM STAKEHOLDER.  As a school administrator, I have also collaborated with my speech therapy team in designing internal POLICIES that would improve the quality of services we deliver to our students and the efficiency of our processes.  Externally, I have worked with other professionals in drafting policies to improve access to early intervention and promoting inclusive education at both the local and national levels.  “PEDAGOGY” has been defined as “the art &amp; science of teaching.” In the classroom, the partnership of SPED teachers with SPs allows us to better communicate with our students and manage our expectations of their communicative abilities, as indicated in their IEPs.   Lastly, I have collaborated with Speech Pathologists in ADVOCATING for greater access to early intervention, education, and inclusive disaster risk management especially for poor children with special needs who are twice marginalized by poverty &amp; disability (e.g. Teacher Susie </a:t>
            </a:r>
            <a:r>
              <a:rPr lang="en-US" baseline="0" dirty="0" err="1" smtClean="0"/>
              <a:t>Pascual</a:t>
            </a:r>
            <a:r>
              <a:rPr lang="en-US" baseline="0" dirty="0" smtClean="0"/>
              <a:t> &amp; Dr. </a:t>
            </a:r>
            <a:r>
              <a:rPr lang="en-US" baseline="0" dirty="0" err="1" smtClean="0"/>
              <a:t>Ferds</a:t>
            </a:r>
            <a:r>
              <a:rPr lang="en-US" baseline="0" dirty="0" smtClean="0"/>
              <a:t> Garcia).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4</a:t>
            </a:fld>
            <a:endParaRPr lang="en-US"/>
          </a:p>
        </p:txBody>
      </p:sp>
    </p:spTree>
    <p:extLst>
      <p:ext uri="{BB962C8B-B14F-4D97-AF65-F5344CB8AC3E}">
        <p14:creationId xmlns:p14="http://schemas.microsoft.com/office/powerpoint/2010/main" val="139972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teach an Assessment Course in the College of Education, and I would always remind my students to refer and consult with a Speech Pathologist to rule-out hearing impairments whenever they encounter students with learning difficulties and attention deficits.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5</a:t>
            </a:fld>
            <a:endParaRPr lang="en-US"/>
          </a:p>
        </p:txBody>
      </p:sp>
    </p:spTree>
    <p:extLst>
      <p:ext uri="{BB962C8B-B14F-4D97-AF65-F5344CB8AC3E}">
        <p14:creationId xmlns:p14="http://schemas.microsoft.com/office/powerpoint/2010/main" val="362122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an</a:t>
            </a:r>
            <a:r>
              <a:rPr lang="en-US" baseline="0" dirty="0" smtClean="0"/>
              <a:t> army of ants, professionals have to value the unique role played by each member of the team towards a greater purpose, that is to optimize the potential of the child with special needs.  No role is too small to be considered insignificant.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6</a:t>
            </a:fld>
            <a:endParaRPr lang="en-US"/>
          </a:p>
        </p:txBody>
      </p:sp>
    </p:spTree>
    <p:extLst>
      <p:ext uri="{BB962C8B-B14F-4D97-AF65-F5344CB8AC3E}">
        <p14:creationId xmlns:p14="http://schemas.microsoft.com/office/powerpoint/2010/main" val="235501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a:t>
            </a:r>
            <a:r>
              <a:rPr lang="en-US" baseline="0" dirty="0" smtClean="0"/>
              <a:t> discipline can sufficiently address the complexity of learning and developmental issues of a child with special needs.  The SPED teacher recognizes this and aims to break down professional barriers that hinder the full participation of every member of the team towards a common end.   </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7</a:t>
            </a:fld>
            <a:endParaRPr lang="en-US"/>
          </a:p>
        </p:txBody>
      </p:sp>
    </p:spTree>
    <p:extLst>
      <p:ext uri="{BB962C8B-B14F-4D97-AF65-F5344CB8AC3E}">
        <p14:creationId xmlns:p14="http://schemas.microsoft.com/office/powerpoint/2010/main" val="91719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a:t>
            </a:r>
            <a:r>
              <a:rPr lang="en-US" baseline="0" dirty="0" smtClean="0"/>
              <a:t>, I have come to realize that “contrasting perspectives” is more of the norm, than the exception.  Professionals use different lenses in interpreting situations, formulating goals, choosing instructional strategies and materials, and in conducting assessments.  Making authentic inclusive education a reality necessitates authentic </a:t>
            </a:r>
            <a:r>
              <a:rPr lang="en-US" baseline="0" dirty="0" err="1" smtClean="0"/>
              <a:t>interprofessional</a:t>
            </a:r>
            <a:r>
              <a:rPr lang="en-US" baseline="0" dirty="0" smtClean="0"/>
              <a:t> collaboration.</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8</a:t>
            </a:fld>
            <a:endParaRPr lang="en-US"/>
          </a:p>
        </p:txBody>
      </p:sp>
    </p:spTree>
    <p:extLst>
      <p:ext uri="{BB962C8B-B14F-4D97-AF65-F5344CB8AC3E}">
        <p14:creationId xmlns:p14="http://schemas.microsoft.com/office/powerpoint/2010/main" val="411278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to be possible, there should be genuine “role release” wherein the sharing of best practices is done among professionals, within ethical professional boundaries.  Particularly in developing countries such as ours, role release can spell the difference between access to needed intervention and deprivation.  Considering the shortage of professional resources most especially in remote barangays, the SPED teacher is often tasked to assume a central role in delivering services using a </a:t>
            </a:r>
            <a:r>
              <a:rPr lang="en-US" baseline="0" dirty="0" err="1" smtClean="0"/>
              <a:t>transdisciplinary</a:t>
            </a:r>
            <a:r>
              <a:rPr lang="en-US" baseline="0" dirty="0" smtClean="0"/>
              <a:t> team approach.  She needs to go beyond her traditional role as classroom teacher and be empowered by other professionals in incorporating specialized strategies to address the diversity of learning needs in a context that is wanting, yet with much creativity and resourcefulness, can be a wellspring of hope for the child with special needs.</a:t>
            </a:r>
            <a:endParaRPr lang="en-US" dirty="0"/>
          </a:p>
        </p:txBody>
      </p:sp>
      <p:sp>
        <p:nvSpPr>
          <p:cNvPr id="4" name="Slide Number Placeholder 3"/>
          <p:cNvSpPr>
            <a:spLocks noGrp="1"/>
          </p:cNvSpPr>
          <p:nvPr>
            <p:ph type="sldNum" sz="quarter" idx="10"/>
          </p:nvPr>
        </p:nvSpPr>
        <p:spPr/>
        <p:txBody>
          <a:bodyPr/>
          <a:lstStyle/>
          <a:p>
            <a:fld id="{C1907145-B5DB-1844-B8FC-BB11A4C9A15E}" type="slidenum">
              <a:rPr lang="en-US" smtClean="0"/>
              <a:t>9</a:t>
            </a:fld>
            <a:endParaRPr lang="en-US"/>
          </a:p>
        </p:txBody>
      </p:sp>
    </p:spTree>
    <p:extLst>
      <p:ext uri="{BB962C8B-B14F-4D97-AF65-F5344CB8AC3E}">
        <p14:creationId xmlns:p14="http://schemas.microsoft.com/office/powerpoint/2010/main" val="54387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300">
                <a:solidFill>
                  <a:srgbClr val="FFFFFF"/>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extLst>
      <p:ext uri="{BB962C8B-B14F-4D97-AF65-F5344CB8AC3E}">
        <p14:creationId xmlns:p14="http://schemas.microsoft.com/office/powerpoint/2010/main" val="421563482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241792"/>
            <a:ext cx="13004800" cy="1511808"/>
          </a:xfrm>
          <a:prstGeom prst="rect">
            <a:avLst/>
          </a:prstGeom>
        </p:spPr>
      </p:pic>
      <p:pic>
        <p:nvPicPr>
          <p:cNvPr id="4" name="Picture 3"/>
          <p:cNvPicPr>
            <a:picLocks noChangeAspect="1"/>
          </p:cNvPicPr>
          <p:nvPr/>
        </p:nvPicPr>
        <p:blipFill>
          <a:blip r:embed="rId4"/>
          <a:stretch>
            <a:fillRect/>
          </a:stretch>
        </p:blipFill>
        <p:spPr>
          <a:xfrm>
            <a:off x="0" y="0"/>
            <a:ext cx="13004800" cy="1036320"/>
          </a:xfrm>
          <a:prstGeom prst="rect">
            <a:avLst/>
          </a:prstGeom>
        </p:spPr>
      </p:pic>
      <p:sp>
        <p:nvSpPr>
          <p:cNvPr id="5" name="TextBox 4"/>
          <p:cNvSpPr txBox="1"/>
          <p:nvPr/>
        </p:nvSpPr>
        <p:spPr>
          <a:xfrm>
            <a:off x="0" y="0"/>
            <a:ext cx="13004800" cy="1036320"/>
          </a:xfrm>
          <a:prstGeom prst="rect">
            <a:avLst/>
          </a:prstGeom>
        </p:spPr>
        <p:txBody>
          <a:bodyPr wrap="none" lIns="254000" tIns="0" rIns="254000" bIns="0" anchor="t"/>
          <a:lstStyle/>
          <a:p>
            <a:r>
              <a:rPr lang="en-US" sz="4800" b="1" dirty="0">
                <a:solidFill>
                  <a:srgbClr val="FFFFFF"/>
                </a:solidFill>
                <a:effectLst>
                  <a:outerShdw blurRad="75000" dir="2700000">
                    <a:srgbClr val="000000">
                      <a:alpha val="50000"/>
                    </a:srgbClr>
                  </a:outerShdw>
                </a:effectLst>
                <a:latin typeface="BenchNine-Light"/>
              </a:rPr>
              <a:t>INTERPROFESSIONAL </a:t>
            </a:r>
            <a:r>
              <a:rPr lang="en-US" sz="4800" b="1" dirty="0" smtClean="0">
                <a:solidFill>
                  <a:srgbClr val="FFFFFF"/>
                </a:solidFill>
                <a:effectLst>
                  <a:outerShdw blurRad="75000" dir="2700000">
                    <a:srgbClr val="000000">
                      <a:alpha val="50000"/>
                    </a:srgbClr>
                  </a:outerShdw>
                </a:effectLst>
                <a:latin typeface="BenchNine-Light"/>
              </a:rPr>
              <a:t>COLLABORATION</a:t>
            </a:r>
          </a:p>
          <a:p>
            <a:endParaRPr lang="en-US" sz="4800" b="1" dirty="0">
              <a:solidFill>
                <a:srgbClr val="FFFFFF"/>
              </a:solidFill>
              <a:effectLst>
                <a:outerShdw blurRad="75000" dir="2700000">
                  <a:srgbClr val="000000">
                    <a:alpha val="50000"/>
                  </a:srgbClr>
                </a:outerShdw>
              </a:effectLst>
              <a:latin typeface="BenchNine-Light"/>
            </a:endParaRPr>
          </a:p>
        </p:txBody>
      </p:sp>
      <p:sp>
        <p:nvSpPr>
          <p:cNvPr id="6" name="TextBox 5"/>
          <p:cNvSpPr txBox="1"/>
          <p:nvPr/>
        </p:nvSpPr>
        <p:spPr>
          <a:xfrm>
            <a:off x="0" y="8449056"/>
            <a:ext cx="13004800" cy="1097280"/>
          </a:xfrm>
          <a:prstGeom prst="rect">
            <a:avLst/>
          </a:prstGeom>
        </p:spPr>
        <p:txBody>
          <a:bodyPr wrap="none" lIns="254000" tIns="0" rIns="254000" bIns="0" anchor="t"/>
          <a:lstStyle/>
          <a:p>
            <a:r>
              <a:rPr lang="en-US" sz="4000" b="0" dirty="0">
                <a:solidFill>
                  <a:srgbClr val="FFFFFF"/>
                </a:solidFill>
                <a:effectLst>
                  <a:outerShdw blurRad="75000" dir="2700000">
                    <a:srgbClr val="000000">
                      <a:alpha val="50000"/>
                    </a:srgbClr>
                  </a:outerShdw>
                </a:effectLst>
                <a:latin typeface="BenchNine-Light"/>
              </a:rPr>
              <a:t>GENEVIEVE RIVADELO-CABALLA</a:t>
            </a:r>
            <a:r>
              <a:rPr lang="en-US" sz="3200" b="0" dirty="0">
                <a:solidFill>
                  <a:srgbClr val="FFFFFF"/>
                </a:solidFill>
                <a:effectLst>
                  <a:outerShdw blurRad="75000" dir="2700000">
                    <a:srgbClr val="000000">
                      <a:alpha val="50000"/>
                    </a:srgbClr>
                  </a:outerShdw>
                </a:effectLst>
                <a:latin typeface="BenchNine-Light"/>
              </a:rPr>
              <a:t>, PHD, </a:t>
            </a:r>
            <a:r>
              <a:rPr lang="en-US" sz="3200" b="0" dirty="0" smtClean="0">
                <a:solidFill>
                  <a:srgbClr val="FFFFFF"/>
                </a:solidFill>
                <a:effectLst>
                  <a:outerShdw blurRad="75000" dir="2700000">
                    <a:srgbClr val="000000">
                      <a:alpha val="50000"/>
                    </a:srgbClr>
                  </a:outerShdw>
                </a:effectLst>
                <a:latin typeface="BenchNine-Light"/>
              </a:rPr>
              <a:t>PTRP</a:t>
            </a:r>
          </a:p>
          <a:p>
            <a:r>
              <a:rPr lang="en-US" sz="2200" i="1" dirty="0" smtClean="0">
                <a:solidFill>
                  <a:srgbClr val="FFFFFF"/>
                </a:solidFill>
                <a:effectLst>
                  <a:outerShdw blurRad="75000" dir="2700000">
                    <a:srgbClr val="000000">
                      <a:alpha val="50000"/>
                    </a:srgbClr>
                  </a:outerShdw>
                </a:effectLst>
                <a:latin typeface="BenchNine-Light"/>
              </a:rPr>
              <a:t>SPED Teacher; School Administrator; Inclusive Education Consultant</a:t>
            </a:r>
            <a:endParaRPr lang="en-US" sz="2200" b="0" i="1" dirty="0">
              <a:solidFill>
                <a:srgbClr val="FFFFFF"/>
              </a:solidFill>
              <a:effectLst>
                <a:outerShdw blurRad="75000" dir="2700000">
                  <a:srgbClr val="000000">
                    <a:alpha val="50000"/>
                  </a:srgbClr>
                </a:outerShdw>
              </a:effectLst>
              <a:latin typeface="BenchNine-Light"/>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Jordi Payà Canals - https://www.flickr.com/photos/24630636@N03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323072"/>
            <a:ext cx="13004800" cy="1430528"/>
          </a:xfrm>
          <a:prstGeom prst="rect">
            <a:avLst/>
          </a:prstGeom>
        </p:spPr>
      </p:pic>
      <p:pic>
        <p:nvPicPr>
          <p:cNvPr id="4" name="Picture 3"/>
          <p:cNvPicPr>
            <a:picLocks noChangeAspect="1"/>
          </p:cNvPicPr>
          <p:nvPr/>
        </p:nvPicPr>
        <p:blipFill>
          <a:blip r:embed="rId4"/>
          <a:stretch>
            <a:fillRect/>
          </a:stretch>
        </p:blipFill>
        <p:spPr>
          <a:xfrm>
            <a:off x="0" y="0"/>
            <a:ext cx="13004800" cy="792480"/>
          </a:xfrm>
          <a:prstGeom prst="rect">
            <a:avLst/>
          </a:prstGeom>
        </p:spPr>
      </p:pic>
      <p:sp>
        <p:nvSpPr>
          <p:cNvPr id="5" name="TextBox 4"/>
          <p:cNvSpPr txBox="1"/>
          <p:nvPr/>
        </p:nvSpPr>
        <p:spPr>
          <a:xfrm>
            <a:off x="0" y="152400"/>
            <a:ext cx="13004800" cy="792480"/>
          </a:xfrm>
          <a:prstGeom prst="rect">
            <a:avLst/>
          </a:prstGeom>
        </p:spPr>
        <p:txBody>
          <a:bodyPr wrap="none" lIns="254000" tIns="0" rIns="254000" bIns="0" anchor="t"/>
          <a:lstStyle/>
          <a:p>
            <a:pPr algn="ctr"/>
            <a:r>
              <a:rPr lang="en-US" sz="3600" b="0" dirty="0">
                <a:solidFill>
                  <a:srgbClr val="FFFFFF"/>
                </a:solidFill>
                <a:effectLst>
                  <a:outerShdw blurRad="75000" dir="2700000">
                    <a:srgbClr val="000000">
                      <a:alpha val="50000"/>
                    </a:srgbClr>
                  </a:outerShdw>
                </a:effectLst>
                <a:latin typeface="BenchNine-Light"/>
              </a:rPr>
              <a:t>AT IEP MEETINGS, ABOUT 80% OF COMMUNICATION</a:t>
            </a:r>
          </a:p>
        </p:txBody>
      </p:sp>
      <p:sp>
        <p:nvSpPr>
          <p:cNvPr id="6" name="TextBox 5"/>
          <p:cNvSpPr txBox="1"/>
          <p:nvPr/>
        </p:nvSpPr>
        <p:spPr>
          <a:xfrm>
            <a:off x="0" y="8305800"/>
            <a:ext cx="13004800" cy="975360"/>
          </a:xfrm>
          <a:prstGeom prst="rect">
            <a:avLst/>
          </a:prstGeom>
        </p:spPr>
        <p:txBody>
          <a:bodyPr wrap="none" lIns="254000" tIns="0" rIns="254000" bIns="0" anchor="t"/>
          <a:lstStyle/>
          <a:p>
            <a:pPr algn="ctr"/>
            <a:r>
              <a:rPr lang="en-US" sz="4000" b="0" dirty="0" smtClean="0">
                <a:solidFill>
                  <a:srgbClr val="FFFFFF"/>
                </a:solidFill>
                <a:effectLst>
                  <a:outerShdw blurRad="75000" dir="2700000">
                    <a:srgbClr val="000000">
                      <a:alpha val="50000"/>
                    </a:srgbClr>
                  </a:outerShdw>
                </a:effectLst>
                <a:latin typeface="BenchNine-Light"/>
              </a:rPr>
              <a:t>IS</a:t>
            </a:r>
            <a:r>
              <a:rPr lang="en-US" sz="6400" dirty="0">
                <a:solidFill>
                  <a:srgbClr val="FFFFFF"/>
                </a:solidFill>
                <a:effectLst>
                  <a:outerShdw blurRad="75000" dir="2700000">
                    <a:srgbClr val="000000">
                      <a:alpha val="50000"/>
                    </a:srgbClr>
                  </a:outerShdw>
                </a:effectLst>
                <a:latin typeface="BenchNine-Light"/>
              </a:rPr>
              <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nchNine-Light"/>
              </a:rPr>
              <a:t>NON</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nchNine-Light"/>
              </a:rPr>
              <a:t>-VERBAL </a:t>
            </a:r>
            <a:r>
              <a:rPr lang="en-US" sz="2000" b="0" dirty="0">
                <a:solidFill>
                  <a:srgbClr val="FFFFFF"/>
                </a:solidFill>
                <a:effectLst>
                  <a:outerShdw blurRad="75000" dir="2700000">
                    <a:srgbClr val="000000">
                      <a:alpha val="50000"/>
                    </a:srgbClr>
                  </a:outerShdw>
                </a:effectLst>
                <a:latin typeface="BenchNine-Light"/>
              </a:rPr>
              <a:t>(LYTLE &amp; BORDIN, 2001)</a:t>
            </a:r>
            <a:r>
              <a:rPr lang="en-US" sz="2000" b="0" dirty="0" smtClean="0">
                <a:solidFill>
                  <a:srgbClr val="FFFFFF"/>
                </a:solidFill>
                <a:effectLst>
                  <a:outerShdw blurRad="75000" dir="2700000">
                    <a:srgbClr val="000000">
                      <a:alpha val="50000"/>
                    </a:srgbClr>
                  </a:outerShdw>
                </a:effectLst>
                <a:latin typeface="BenchNine-Light"/>
              </a:rPr>
              <a:t>.</a:t>
            </a:r>
            <a:endParaRPr lang="en-US" sz="2000" b="0" dirty="0">
              <a:solidFill>
                <a:srgbClr val="FFFFFF"/>
              </a:solidFill>
              <a:effectLst>
                <a:outerShdw blurRad="75000" dir="2700000">
                  <a:srgbClr val="000000">
                    <a:alpha val="50000"/>
                  </a:srgbClr>
                </a:outerShdw>
              </a:effectLst>
              <a:latin typeface="BenchNine-Light"/>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Lars Plougmann - https://www.flickr.com/photos/75062596@N00</a:t>
            </a:r>
          </a:p>
        </p:txBody>
      </p:sp>
    </p:spTree>
    <p:extLst>
      <p:ext uri="{BB962C8B-B14F-4D97-AF65-F5344CB8AC3E}">
        <p14:creationId xmlns:p14="http://schemas.microsoft.com/office/powerpoint/2010/main" val="1998639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12700" y="-12700"/>
            <a:ext cx="0" cy="0"/>
          </a:xfrm>
          <a:prstGeom prst="rect">
            <a:avLst/>
          </a:prstGeom>
        </p:spPr>
      </p:pic>
      <p:sp>
        <p:nvSpPr>
          <p:cNvPr id="4" name="TextBox 3"/>
          <p:cNvSpPr txBox="1"/>
          <p:nvPr/>
        </p:nvSpPr>
        <p:spPr>
          <a:xfrm>
            <a:off x="0" y="0"/>
            <a:ext cx="3901440" cy="9753600"/>
          </a:xfrm>
          <a:prstGeom prst="rect">
            <a:avLst/>
          </a:prstGeom>
          <a:solidFill>
            <a:srgbClr val="026287"/>
          </a:solidFill>
        </p:spPr>
        <p:txBody>
          <a:bodyPr wrap="square" lIns="254000" tIns="254000" rIns="254000" bIns="254000" anchor="ctr">
            <a:normAutofit/>
          </a:bodyPr>
          <a:lstStyle/>
          <a:p>
            <a:pPr algn="ctr"/>
            <a:r>
              <a:rPr lang="en-US" sz="4000" b="0" dirty="0">
                <a:solidFill>
                  <a:schemeClr val="accent6">
                    <a:lumMod val="60000"/>
                    <a:lumOff val="40000"/>
                  </a:schemeClr>
                </a:solidFill>
                <a:effectLst>
                  <a:outerShdw blurRad="75000" dir="2700000">
                    <a:srgbClr val="000000">
                      <a:alpha val="50000"/>
                    </a:srgbClr>
                  </a:outerShdw>
                </a:effectLst>
                <a:latin typeface="OpenSans-Light"/>
              </a:rPr>
              <a:t>Collaborating </a:t>
            </a:r>
            <a:r>
              <a:rPr lang="en-US" sz="4000" b="0" dirty="0">
                <a:solidFill>
                  <a:srgbClr val="FFFFFF"/>
                </a:solidFill>
                <a:effectLst>
                  <a:outerShdw blurRad="75000" dir="2700000">
                    <a:srgbClr val="000000">
                      <a:alpha val="50000"/>
                    </a:srgbClr>
                  </a:outerShdw>
                </a:effectLst>
                <a:latin typeface="OpenSans-Light"/>
              </a:rPr>
              <a:t>on IEP development has the potential to </a:t>
            </a:r>
            <a:r>
              <a:rPr lang="en-US" sz="4000" b="0" dirty="0">
                <a:solidFill>
                  <a:srgbClr val="FAC090"/>
                </a:solidFill>
                <a:effectLst>
                  <a:outerShdw blurRad="75000" dir="2700000">
                    <a:srgbClr val="000000">
                      <a:alpha val="50000"/>
                    </a:srgbClr>
                  </a:outerShdw>
                </a:effectLst>
                <a:latin typeface="OpenSans-Light"/>
              </a:rPr>
              <a:t>create change </a:t>
            </a:r>
            <a:r>
              <a:rPr lang="en-US" sz="4000" b="0" dirty="0">
                <a:solidFill>
                  <a:srgbClr val="FFFFFF"/>
                </a:solidFill>
                <a:effectLst>
                  <a:outerShdw blurRad="75000" dir="2700000">
                    <a:srgbClr val="000000">
                      <a:alpha val="50000"/>
                    </a:srgbClr>
                  </a:outerShdw>
                </a:effectLst>
                <a:latin typeface="OpenSans-Light"/>
              </a:rPr>
              <a:t>in the way </a:t>
            </a:r>
            <a:r>
              <a:rPr lang="en-US" sz="4000" dirty="0">
                <a:solidFill>
                  <a:srgbClr val="FFFFFF"/>
                </a:solidFill>
                <a:effectLst>
                  <a:outerShdw blurRad="75000" dir="2700000">
                    <a:srgbClr val="000000">
                      <a:alpha val="50000"/>
                    </a:srgbClr>
                  </a:outerShdw>
                </a:effectLst>
                <a:latin typeface="OpenSans-Light"/>
              </a:rPr>
              <a:t>teachers </a:t>
            </a:r>
            <a:r>
              <a:rPr lang="en-US" sz="4000" b="1" dirty="0">
                <a:solidFill>
                  <a:srgbClr val="FFFFFF"/>
                </a:solidFill>
                <a:effectLst>
                  <a:outerShdw blurRad="75000" dir="2700000">
                    <a:srgbClr val="000000">
                      <a:alpha val="50000"/>
                    </a:srgbClr>
                  </a:outerShdw>
                </a:effectLst>
                <a:latin typeface="OpenSans-Light"/>
              </a:rPr>
              <a:t>TEACH </a:t>
            </a:r>
            <a:r>
              <a:rPr lang="en-US" sz="4000" b="0" dirty="0">
                <a:solidFill>
                  <a:srgbClr val="FFFFFF"/>
                </a:solidFill>
                <a:effectLst>
                  <a:outerShdw blurRad="75000" dir="2700000">
                    <a:srgbClr val="000000">
                      <a:alpha val="50000"/>
                    </a:srgbClr>
                  </a:outerShdw>
                </a:effectLst>
                <a:latin typeface="OpenSans-Light"/>
              </a:rPr>
              <a:t>and students </a:t>
            </a:r>
            <a:r>
              <a:rPr lang="en-US" sz="4000" b="1" dirty="0" smtClean="0">
                <a:solidFill>
                  <a:srgbClr val="FFFFFF"/>
                </a:solidFill>
                <a:effectLst>
                  <a:outerShdw blurRad="75000" dir="2700000">
                    <a:srgbClr val="000000">
                      <a:alpha val="50000"/>
                    </a:srgbClr>
                  </a:outerShdw>
                </a:effectLst>
                <a:latin typeface="OpenSans-Light"/>
              </a:rPr>
              <a:t>LEARN.</a:t>
            </a:r>
            <a:r>
              <a:rPr lang="en-US" sz="4400" b="1" dirty="0" smtClean="0">
                <a:solidFill>
                  <a:srgbClr val="FFFFFF"/>
                </a:solidFill>
                <a:effectLst>
                  <a:outerShdw blurRad="75000" dir="2700000">
                    <a:srgbClr val="000000">
                      <a:alpha val="50000"/>
                    </a:srgbClr>
                  </a:outerShdw>
                </a:effectLst>
                <a:latin typeface="OpenSans-Light"/>
              </a:rPr>
              <a:t> </a:t>
            </a:r>
          </a:p>
          <a:p>
            <a:pPr algn="ctr"/>
            <a:endParaRPr lang="en-US" sz="4400" dirty="0">
              <a:solidFill>
                <a:srgbClr val="FFFFFF"/>
              </a:solidFill>
              <a:effectLst>
                <a:outerShdw blurRad="75000" dir="2700000">
                  <a:srgbClr val="000000">
                    <a:alpha val="50000"/>
                  </a:srgbClr>
                </a:outerShdw>
              </a:effectLst>
              <a:latin typeface="OpenSans-Light"/>
            </a:endParaRPr>
          </a:p>
          <a:p>
            <a:pPr algn="ctr"/>
            <a:r>
              <a:rPr lang="en-US" sz="2000" b="0" dirty="0" smtClean="0">
                <a:solidFill>
                  <a:srgbClr val="FFFFFF"/>
                </a:solidFill>
                <a:effectLst>
                  <a:outerShdw blurRad="75000" dir="2700000">
                    <a:srgbClr val="000000">
                      <a:alpha val="50000"/>
                    </a:srgbClr>
                  </a:outerShdw>
                </a:effectLst>
                <a:latin typeface="OpenSans-Light"/>
              </a:rPr>
              <a:t>(</a:t>
            </a:r>
            <a:r>
              <a:rPr lang="en-US" sz="2000" b="0" dirty="0">
                <a:solidFill>
                  <a:srgbClr val="FFFFFF"/>
                </a:solidFill>
                <a:effectLst>
                  <a:outerShdw blurRad="75000" dir="2700000">
                    <a:srgbClr val="000000">
                      <a:alpha val="50000"/>
                    </a:srgbClr>
                  </a:outerShdw>
                </a:effectLst>
                <a:latin typeface="OpenSans-Light"/>
              </a:rPr>
              <a:t>Clark, 2000</a:t>
            </a:r>
            <a:r>
              <a:rPr lang="en-US" sz="2000" b="0" dirty="0" smtClean="0">
                <a:solidFill>
                  <a:srgbClr val="FFFFFF"/>
                </a:solidFill>
                <a:effectLst>
                  <a:outerShdw blurRad="75000" dir="2700000">
                    <a:srgbClr val="000000">
                      <a:alpha val="50000"/>
                    </a:srgbClr>
                  </a:outerShdw>
                </a:effectLst>
                <a:latin typeface="OpenSans-Light"/>
              </a:rPr>
              <a:t>)</a:t>
            </a:r>
            <a:endParaRPr lang="en-US" sz="2000" b="0" dirty="0">
              <a:solidFill>
                <a:srgbClr val="FFFFFF"/>
              </a:solidFill>
              <a:effectLst>
                <a:outerShdw blurRad="75000" dir="2700000">
                  <a:srgbClr val="000000">
                    <a:alpha val="50000"/>
                  </a:srgbClr>
                </a:outerShdw>
              </a:effectLst>
              <a:latin typeface="OpenSans-Light"/>
            </a:endParaRPr>
          </a:p>
        </p:txBody>
      </p:sp>
    </p:spTree>
    <p:extLst>
      <p:ext uri="{BB962C8B-B14F-4D97-AF65-F5344CB8AC3E}">
        <p14:creationId xmlns:p14="http://schemas.microsoft.com/office/powerpoint/2010/main" val="1636869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822960"/>
          </a:xfrm>
          <a:prstGeom prst="rect">
            <a:avLst/>
          </a:prstGeom>
        </p:spPr>
        <p:txBody>
          <a:bodyPr wrap="none" lIns="254000" tIns="0" rIns="254000" bIns="0" anchor="t"/>
          <a:lstStyle/>
          <a:p>
            <a:pPr algn="ctr"/>
            <a:r>
              <a:rPr lang="en-US" sz="4800" b="1" dirty="0">
                <a:solidFill>
                  <a:srgbClr val="FAC090"/>
                </a:solidFill>
                <a:effectLst>
                  <a:outerShdw blurRad="75000" dir="2700000">
                    <a:srgbClr val="000000">
                      <a:alpha val="50000"/>
                    </a:srgbClr>
                  </a:outerShdw>
                </a:effectLst>
                <a:latin typeface="BenchNine-Light"/>
              </a:rPr>
              <a:t>SUCCESSFUL IEP TEAM </a:t>
            </a:r>
            <a:endParaRPr lang="en-US" sz="4800" b="1" dirty="0" smtClean="0">
              <a:solidFill>
                <a:srgbClr val="FAC090"/>
              </a:solidFill>
              <a:effectLst>
                <a:outerShdw blurRad="75000" dir="2700000">
                  <a:srgbClr val="000000">
                    <a:alpha val="50000"/>
                  </a:srgbClr>
                </a:outerShdw>
              </a:effectLst>
              <a:latin typeface="BenchNine-Light"/>
            </a:endParaRPr>
          </a:p>
          <a:p>
            <a:r>
              <a:rPr lang="en-US" sz="4800" b="1" dirty="0" smtClean="0">
                <a:solidFill>
                  <a:srgbClr val="FAC090"/>
                </a:solidFill>
                <a:effectLst>
                  <a:outerShdw blurRad="75000" dir="2700000">
                    <a:srgbClr val="000000">
                      <a:alpha val="50000"/>
                    </a:srgbClr>
                  </a:outerShdw>
                </a:effectLst>
                <a:latin typeface="BenchNine-Light"/>
              </a:rPr>
              <a:t>COLLABORATION INVOLVES-</a:t>
            </a:r>
            <a:endParaRPr lang="en-US" sz="4800" b="1" dirty="0">
              <a:solidFill>
                <a:srgbClr val="FAC090"/>
              </a:solidFill>
              <a:effectLst>
                <a:outerShdw blurRad="75000" dir="2700000">
                  <a:srgbClr val="000000">
                    <a:alpha val="50000"/>
                  </a:srgbClr>
                </a:outerShdw>
              </a:effectLst>
              <a:latin typeface="BenchNine-Light"/>
            </a:endParaRPr>
          </a:p>
        </p:txBody>
      </p:sp>
      <p:sp>
        <p:nvSpPr>
          <p:cNvPr id="5" name="TextBox 4"/>
          <p:cNvSpPr txBox="1"/>
          <p:nvPr/>
        </p:nvSpPr>
        <p:spPr>
          <a:xfrm>
            <a:off x="1168400" y="2819400"/>
            <a:ext cx="11125200" cy="5612392"/>
          </a:xfrm>
          <a:prstGeom prst="rect">
            <a:avLst/>
          </a:prstGeom>
        </p:spPr>
        <p:txBody>
          <a:bodyPr wrap="square">
            <a:normAutofit/>
          </a:bodyPr>
          <a:lstStyle/>
          <a:p>
            <a:pPr marL="762000" indent="-762000" algn="l">
              <a:lnSpc>
                <a:spcPct val="100800"/>
              </a:lnSpc>
              <a:buAutoNum type="arabicPeriod"/>
            </a:pPr>
            <a:r>
              <a:rPr lang="en-US" sz="4400" b="0" dirty="0" smtClean="0">
                <a:solidFill>
                  <a:srgbClr val="FFFFFF"/>
                </a:solidFill>
                <a:effectLst>
                  <a:outerShdw blurRad="75000" dir="2700000">
                    <a:srgbClr val="000000">
                      <a:alpha val="50000"/>
                    </a:srgbClr>
                  </a:outerShdw>
                </a:effectLst>
                <a:latin typeface="OpenSans-Light"/>
              </a:rPr>
              <a:t>Mutual </a:t>
            </a:r>
            <a:r>
              <a:rPr lang="en-US" sz="4400" b="0" dirty="0">
                <a:solidFill>
                  <a:srgbClr val="FFFFFF"/>
                </a:solidFill>
                <a:effectLst>
                  <a:outerShdw blurRad="75000" dir="2700000">
                    <a:srgbClr val="000000">
                      <a:alpha val="50000"/>
                    </a:srgbClr>
                  </a:outerShdw>
                </a:effectLst>
                <a:latin typeface="OpenSans-Light"/>
              </a:rPr>
              <a:t>problem-solving &amp; decision-making focused on the student</a:t>
            </a:r>
            <a:r>
              <a:rPr lang="en-US" sz="4400" b="0" dirty="0" smtClean="0">
                <a:solidFill>
                  <a:srgbClr val="FFFFFF"/>
                </a:solidFill>
                <a:effectLst>
                  <a:outerShdw blurRad="75000" dir="2700000">
                    <a:srgbClr val="000000">
                      <a:alpha val="50000"/>
                    </a:srgbClr>
                  </a:outerShdw>
                </a:effectLst>
                <a:latin typeface="OpenSans-Light"/>
              </a:rPr>
              <a:t>;</a:t>
            </a:r>
          </a:p>
          <a:p>
            <a:pPr algn="l">
              <a:lnSpc>
                <a:spcPct val="100800"/>
              </a:lnSpc>
            </a:pPr>
            <a:endParaRPr lang="en-US" sz="4400" b="0" dirty="0">
              <a:solidFill>
                <a:srgbClr val="FFFFFF"/>
              </a:solidFill>
              <a:effectLst>
                <a:outerShdw blurRad="75000" dir="2700000">
                  <a:srgbClr val="000000">
                    <a:alpha val="50000"/>
                  </a:srgbClr>
                </a:outerShdw>
              </a:effectLst>
              <a:latin typeface="OpenSans-Light"/>
            </a:endParaRPr>
          </a:p>
          <a:p>
            <a:pPr marL="762000" indent="-762000" algn="l">
              <a:lnSpc>
                <a:spcPct val="100800"/>
              </a:lnSpc>
              <a:buAutoNum type="arabicPeriod"/>
            </a:pPr>
            <a:r>
              <a:rPr lang="en-US" sz="4400" b="0" dirty="0" smtClean="0">
                <a:solidFill>
                  <a:srgbClr val="FFFFFF"/>
                </a:solidFill>
                <a:effectLst>
                  <a:outerShdw blurRad="75000" dir="2700000">
                    <a:srgbClr val="000000">
                      <a:alpha val="50000"/>
                    </a:srgbClr>
                  </a:outerShdw>
                </a:effectLst>
                <a:latin typeface="OpenSans-Light"/>
              </a:rPr>
              <a:t>An </a:t>
            </a:r>
            <a:r>
              <a:rPr lang="en-US" sz="4400" b="0" dirty="0">
                <a:solidFill>
                  <a:srgbClr val="FFFFFF"/>
                </a:solidFill>
                <a:effectLst>
                  <a:outerShdw blurRad="75000" dir="2700000">
                    <a:srgbClr val="000000">
                      <a:alpha val="50000"/>
                    </a:srgbClr>
                  </a:outerShdw>
                </a:effectLst>
                <a:latin typeface="OpenSans-Light"/>
              </a:rPr>
              <a:t>understanding of one's skills </a:t>
            </a:r>
            <a:r>
              <a:rPr lang="en-US" sz="4400" dirty="0" smtClean="0">
                <a:solidFill>
                  <a:srgbClr val="FFFFFF"/>
                </a:solidFill>
                <a:effectLst>
                  <a:outerShdw blurRad="75000" dir="2700000">
                    <a:srgbClr val="000000">
                      <a:alpha val="50000"/>
                    </a:srgbClr>
                  </a:outerShdw>
                </a:effectLst>
                <a:latin typeface="OpenSans-Light"/>
              </a:rPr>
              <a:t>and</a:t>
            </a:r>
            <a:r>
              <a:rPr lang="en-US" sz="4400" b="0" dirty="0" smtClean="0">
                <a:solidFill>
                  <a:srgbClr val="FFFFFF"/>
                </a:solidFill>
                <a:effectLst>
                  <a:outerShdw blurRad="75000" dir="2700000">
                    <a:srgbClr val="000000">
                      <a:alpha val="50000"/>
                    </a:srgbClr>
                  </a:outerShdw>
                </a:effectLst>
                <a:latin typeface="OpenSans-Light"/>
              </a:rPr>
              <a:t> </a:t>
            </a:r>
            <a:r>
              <a:rPr lang="en-US" sz="4400" b="0" dirty="0">
                <a:solidFill>
                  <a:srgbClr val="FFFFFF"/>
                </a:solidFill>
                <a:effectLst>
                  <a:outerShdw blurRad="75000" dir="2700000">
                    <a:srgbClr val="000000">
                      <a:alpha val="50000"/>
                    </a:srgbClr>
                  </a:outerShdw>
                </a:effectLst>
                <a:latin typeface="OpenSans-Light"/>
              </a:rPr>
              <a:t>abilities</a:t>
            </a:r>
            <a:r>
              <a:rPr lang="en-US" sz="4400" b="0" dirty="0" smtClean="0">
                <a:solidFill>
                  <a:srgbClr val="FFFFFF"/>
                </a:solidFill>
                <a:effectLst>
                  <a:outerShdw blurRad="75000" dir="2700000">
                    <a:srgbClr val="000000">
                      <a:alpha val="50000"/>
                    </a:srgbClr>
                  </a:outerShdw>
                </a:effectLst>
                <a:latin typeface="OpenSans-Light"/>
              </a:rPr>
              <a:t>; and</a:t>
            </a:r>
          </a:p>
          <a:p>
            <a:pPr marL="762000" indent="-762000" algn="l">
              <a:lnSpc>
                <a:spcPct val="100800"/>
              </a:lnSpc>
              <a:buAutoNum type="arabicPeriod"/>
            </a:pPr>
            <a:endParaRPr lang="en-US" sz="4400" b="0" dirty="0">
              <a:solidFill>
                <a:srgbClr val="FFFFFF"/>
              </a:solidFill>
              <a:effectLst>
                <a:outerShdw blurRad="75000" dir="2700000">
                  <a:srgbClr val="000000">
                    <a:alpha val="50000"/>
                  </a:srgbClr>
                </a:outerShdw>
              </a:effectLst>
              <a:latin typeface="OpenSans-Light"/>
            </a:endParaRPr>
          </a:p>
          <a:p>
            <a:pPr marL="762000" indent="-762000" algn="l">
              <a:lnSpc>
                <a:spcPct val="100800"/>
              </a:lnSpc>
              <a:buAutoNum type="arabicPeriod"/>
            </a:pPr>
            <a:r>
              <a:rPr lang="en-US" sz="4400" b="0" dirty="0" smtClean="0">
                <a:solidFill>
                  <a:srgbClr val="FFFFFF"/>
                </a:solidFill>
                <a:effectLst>
                  <a:outerShdw blurRad="75000" dir="2700000">
                    <a:srgbClr val="000000">
                      <a:alpha val="50000"/>
                    </a:srgbClr>
                  </a:outerShdw>
                </a:effectLst>
                <a:latin typeface="OpenSans-Light"/>
              </a:rPr>
              <a:t>A </a:t>
            </a:r>
            <a:r>
              <a:rPr lang="en-US" sz="4400" b="0" dirty="0">
                <a:solidFill>
                  <a:srgbClr val="FFFFFF"/>
                </a:solidFill>
                <a:effectLst>
                  <a:outerShdw blurRad="75000" dir="2700000">
                    <a:srgbClr val="000000">
                      <a:alpha val="50000"/>
                    </a:srgbClr>
                  </a:outerShdw>
                </a:effectLst>
                <a:latin typeface="OpenSans-Light"/>
              </a:rPr>
              <a:t>desire to create a meaningful educational plan.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laurabillings - https://www.flickr.com/photos/14784969@N08</a:t>
            </a:r>
          </a:p>
        </p:txBody>
      </p:sp>
    </p:spTree>
    <p:extLst>
      <p:ext uri="{BB962C8B-B14F-4D97-AF65-F5344CB8AC3E}">
        <p14:creationId xmlns:p14="http://schemas.microsoft.com/office/powerpoint/2010/main" val="15755821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75000"/>
            </a:schemeClr>
          </a:fgClr>
          <a:bgClr>
            <a:srgbClr val="FF6600"/>
          </a:bgClr>
        </a:pattFill>
        <a:effectLst/>
      </p:bgPr>
    </p:bg>
    <p:spTree>
      <p:nvGrpSpPr>
        <p:cNvPr id="1" name=""/>
        <p:cNvGrpSpPr/>
        <p:nvPr/>
      </p:nvGrpSpPr>
      <p:grpSpPr>
        <a:xfrm>
          <a:off x="0" y="0"/>
          <a:ext cx="0" cy="0"/>
          <a:chOff x="0" y="0"/>
          <a:chExt cx="0" cy="0"/>
        </a:xfrm>
      </p:grpSpPr>
      <p:pic>
        <p:nvPicPr>
          <p:cNvPr id="2" name="Picture 1" descr="30-Best-Teamwork-Quotes-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609600"/>
            <a:ext cx="9448800" cy="78269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descr="12654133_998940516847835_799310315970228693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400" y="6781800"/>
            <a:ext cx="3251200" cy="2509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92867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26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6600" b="0" dirty="0">
                <a:solidFill>
                  <a:srgbClr val="FFFFFF"/>
                </a:solidFill>
                <a:effectLst>
                  <a:outerShdw blurRad="75000" dir="2700000">
                    <a:srgbClr val="000000">
                      <a:alpha val="50000"/>
                    </a:srgbClr>
                  </a:outerShdw>
                </a:effectLst>
                <a:latin typeface="OpenSans-Light"/>
              </a:rPr>
              <a:t>“Teams and their teamwork do not just happen; they have to be </a:t>
            </a:r>
            <a:r>
              <a:rPr lang="en-US" sz="6600" b="0" dirty="0" smtClean="0">
                <a:solidFill>
                  <a:schemeClr val="bg1"/>
                </a:solidFill>
                <a:effectLst>
                  <a:outerShdw blurRad="75000" dir="2700000">
                    <a:srgbClr val="000000">
                      <a:alpha val="50000"/>
                    </a:srgbClr>
                  </a:outerShdw>
                </a:effectLst>
                <a:latin typeface="OpenSans-Light"/>
              </a:rPr>
              <a:t>WORKED AT</a:t>
            </a:r>
            <a:r>
              <a:rPr lang="en-US" sz="6600" b="0" dirty="0" smtClean="0">
                <a:solidFill>
                  <a:srgbClr val="FFFFFF"/>
                </a:solidFill>
                <a:effectLst>
                  <a:outerShdw blurRad="75000" dir="2700000">
                    <a:srgbClr val="000000">
                      <a:alpha val="50000"/>
                    </a:srgbClr>
                  </a:outerShdw>
                </a:effectLst>
                <a:latin typeface="OpenSans-Light"/>
              </a:rPr>
              <a:t>. </a:t>
            </a:r>
            <a:r>
              <a:rPr lang="en-US" sz="6600" b="0" dirty="0">
                <a:solidFill>
                  <a:srgbClr val="FFFFFF"/>
                </a:solidFill>
                <a:effectLst>
                  <a:outerShdw blurRad="75000" dir="2700000">
                    <a:srgbClr val="000000">
                      <a:alpha val="50000"/>
                    </a:srgbClr>
                  </a:outerShdw>
                </a:effectLst>
                <a:latin typeface="OpenSans-Light"/>
              </a:rPr>
              <a:t>It takes </a:t>
            </a:r>
            <a:r>
              <a:rPr lang="en-US" sz="6600" b="0" dirty="0" smtClean="0">
                <a:solidFill>
                  <a:srgbClr val="FFFFFF"/>
                </a:solidFill>
                <a:effectLst>
                  <a:outerShdw blurRad="75000" dir="2700000">
                    <a:srgbClr val="000000">
                      <a:alpha val="50000"/>
                    </a:srgbClr>
                  </a:outerShdw>
                </a:effectLst>
                <a:latin typeface="OpenSans-Light"/>
              </a:rPr>
              <a:t>TIME </a:t>
            </a:r>
            <a:r>
              <a:rPr lang="en-US" sz="6600" b="0" dirty="0">
                <a:solidFill>
                  <a:srgbClr val="FFFFFF"/>
                </a:solidFill>
                <a:effectLst>
                  <a:outerShdw blurRad="75000" dir="2700000">
                    <a:srgbClr val="000000">
                      <a:alpha val="50000"/>
                    </a:srgbClr>
                  </a:outerShdw>
                </a:effectLst>
                <a:latin typeface="OpenSans-Light"/>
              </a:rPr>
              <a:t>for people to </a:t>
            </a:r>
            <a:r>
              <a:rPr lang="en-US" sz="6600" b="0" i="1" dirty="0">
                <a:solidFill>
                  <a:schemeClr val="accent6">
                    <a:lumMod val="60000"/>
                    <a:lumOff val="40000"/>
                  </a:schemeClr>
                </a:solidFill>
                <a:effectLst>
                  <a:outerShdw blurRad="75000" dir="2700000">
                    <a:srgbClr val="000000">
                      <a:alpha val="50000"/>
                    </a:srgbClr>
                  </a:outerShdw>
                </a:effectLst>
                <a:latin typeface="OpenSans-Light"/>
              </a:rPr>
              <a:t>share</a:t>
            </a:r>
            <a:r>
              <a:rPr lang="en-US" sz="6600" b="0" dirty="0">
                <a:solidFill>
                  <a:schemeClr val="accent6">
                    <a:lumMod val="60000"/>
                    <a:lumOff val="40000"/>
                  </a:schemeClr>
                </a:solidFill>
                <a:effectLst>
                  <a:outerShdw blurRad="75000" dir="2700000">
                    <a:srgbClr val="000000">
                      <a:alpha val="50000"/>
                    </a:srgbClr>
                  </a:outerShdw>
                </a:effectLst>
                <a:latin typeface="OpenSans-Light"/>
              </a:rPr>
              <a:t>, </a:t>
            </a:r>
            <a:r>
              <a:rPr lang="en-US" sz="6600" b="0" i="1" dirty="0">
                <a:solidFill>
                  <a:schemeClr val="accent6">
                    <a:lumMod val="60000"/>
                    <a:lumOff val="40000"/>
                  </a:schemeClr>
                </a:solidFill>
                <a:effectLst>
                  <a:outerShdw blurRad="75000" dir="2700000">
                    <a:srgbClr val="000000">
                      <a:alpha val="50000"/>
                    </a:srgbClr>
                  </a:outerShdw>
                </a:effectLst>
                <a:latin typeface="OpenSans-Light"/>
              </a:rPr>
              <a:t>engage</a:t>
            </a:r>
            <a:r>
              <a:rPr lang="en-US" sz="6600" b="0" dirty="0">
                <a:solidFill>
                  <a:schemeClr val="accent6">
                    <a:lumMod val="60000"/>
                    <a:lumOff val="40000"/>
                  </a:schemeClr>
                </a:solidFill>
                <a:effectLst>
                  <a:outerShdw blurRad="75000" dir="2700000">
                    <a:srgbClr val="000000">
                      <a:alpha val="50000"/>
                    </a:srgbClr>
                  </a:outerShdw>
                </a:effectLst>
                <a:latin typeface="OpenSans-Light"/>
              </a:rPr>
              <a:t> and </a:t>
            </a:r>
            <a:r>
              <a:rPr lang="en-US" sz="6600" b="0" i="1" dirty="0">
                <a:solidFill>
                  <a:schemeClr val="accent6">
                    <a:lumMod val="60000"/>
                    <a:lumOff val="40000"/>
                  </a:schemeClr>
                </a:solidFill>
                <a:effectLst>
                  <a:outerShdw blurRad="75000" dir="2700000">
                    <a:srgbClr val="000000">
                      <a:alpha val="50000"/>
                    </a:srgbClr>
                  </a:outerShdw>
                </a:effectLst>
                <a:latin typeface="OpenSans-Light"/>
              </a:rPr>
              <a:t>solidify</a:t>
            </a:r>
            <a:r>
              <a:rPr lang="en-US" sz="6600" b="0" dirty="0">
                <a:solidFill>
                  <a:srgbClr val="FFFFFF"/>
                </a:solidFill>
                <a:effectLst>
                  <a:outerShdw blurRad="75000" dir="2700000">
                    <a:srgbClr val="000000">
                      <a:alpha val="50000"/>
                    </a:srgbClr>
                  </a:outerShdw>
                </a:effectLst>
                <a:latin typeface="OpenSans-Light"/>
              </a:rPr>
              <a:t> their ideas and relationships."</a:t>
            </a:r>
            <a:r>
              <a:rPr lang="en-US" sz="7600" b="0" dirty="0">
                <a:solidFill>
                  <a:srgbClr val="FFFFFF"/>
                </a:solidFill>
                <a:effectLst>
                  <a:outerShdw blurRad="75000" dir="2700000">
                    <a:srgbClr val="000000">
                      <a:alpha val="50000"/>
                    </a:srgbClr>
                  </a:outerShdw>
                </a:effectLst>
                <a:latin typeface="OpenSans-Light"/>
              </a:rPr>
              <a:t>
</a:t>
            </a:r>
            <a:r>
              <a:rPr lang="en-US" b="0" dirty="0">
                <a:solidFill>
                  <a:srgbClr val="FFFFFF"/>
                </a:solidFill>
                <a:effectLst>
                  <a:outerShdw blurRad="75000" dir="2700000">
                    <a:srgbClr val="000000">
                      <a:alpha val="50000"/>
                    </a:srgbClr>
                  </a:outerShdw>
                </a:effectLst>
                <a:latin typeface="OpenSans-Light"/>
              </a:rPr>
              <a:t>(McCrea, 2015)</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accent5">
              <a:lumMod val="60000"/>
              <a:lumOff val="40000"/>
            </a:schemeClr>
          </a:bgClr>
        </a:pattFill>
        <a:effectLst/>
      </p:bgPr>
    </p:bg>
    <p:spTree>
      <p:nvGrpSpPr>
        <p:cNvPr id="1" name=""/>
        <p:cNvGrpSpPr/>
        <p:nvPr/>
      </p:nvGrpSpPr>
      <p:grpSpPr>
        <a:xfrm>
          <a:off x="0" y="0"/>
          <a:ext cx="0" cy="0"/>
          <a:chOff x="0" y="0"/>
          <a:chExt cx="0" cy="0"/>
        </a:xfrm>
      </p:grpSpPr>
      <p:pic>
        <p:nvPicPr>
          <p:cNvPr id="39" name="Picture 38"/>
          <p:cNvPicPr/>
          <p:nvPr/>
        </p:nvPicPr>
        <p:blipFill>
          <a:blip r:embed="rId3">
            <a:extLst/>
          </a:blip>
          <a:stretch>
            <a:fillRect/>
          </a:stretch>
        </p:blipFill>
        <p:spPr>
          <a:xfrm>
            <a:off x="3046921" y="2639864"/>
            <a:ext cx="9179814" cy="6168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8" name="Shape 38"/>
          <p:cNvSpPr>
            <a:spLocks noGrp="1"/>
          </p:cNvSpPr>
          <p:nvPr>
            <p:ph type="title"/>
          </p:nvPr>
        </p:nvSpPr>
        <p:spPr>
          <a:xfrm rot="21180000">
            <a:off x="847959" y="894430"/>
            <a:ext cx="5842901" cy="1934734"/>
          </a:xfrm>
          <a:prstGeom prst="rect">
            <a:avLst/>
          </a:prstGeom>
          <a:blipFill>
            <a:blip r:embed="rId4"/>
          </a:blipFill>
          <a:effectLst>
            <a:outerShdw blurRad="63500" dir="16200000" rotWithShape="0">
              <a:srgbClr val="000000">
                <a:alpha val="50000"/>
              </a:srgbClr>
            </a:outerShdw>
          </a:effectLst>
        </p:spPr>
        <p:txBody>
          <a:bodyPr>
            <a:normAutofit/>
          </a:bodyPr>
          <a:lstStyle>
            <a:lvl1pPr>
              <a:defRPr sz="3200">
                <a:effectLst>
                  <a:outerShdw blurRad="63500" dist="25400" dir="2700000" rotWithShape="0">
                    <a:srgbClr val="000000">
                      <a:alpha val="70000"/>
                    </a:srgbClr>
                  </a:outerShdw>
                </a:effectLst>
              </a:defRPr>
            </a:lvl1pPr>
          </a:lstStyle>
          <a:p>
            <a:pPr lvl="0">
              <a:defRPr sz="1800">
                <a:solidFill>
                  <a:srgbClr val="000000"/>
                </a:solidFill>
                <a:effectLst/>
              </a:defRPr>
            </a:pPr>
            <a:r>
              <a:rPr lang="en-US" sz="4000" dirty="0">
                <a:solidFill>
                  <a:srgbClr val="000000"/>
                </a:solidFill>
                <a:effectLst/>
              </a:rPr>
              <a:t>Without INTERPROFESSIONAL COLLABORATION…</a:t>
            </a:r>
            <a:endParaRPr sz="4000" dirty="0">
              <a:solidFill>
                <a:schemeClr val="bg2">
                  <a:lumMod val="60000"/>
                  <a:lumOff val="40000"/>
                </a:schemeClr>
              </a:solidFill>
            </a:endParaRPr>
          </a:p>
        </p:txBody>
      </p:sp>
    </p:spTree>
    <p:extLst>
      <p:ext uri="{BB962C8B-B14F-4D97-AF65-F5344CB8AC3E}">
        <p14:creationId xmlns:p14="http://schemas.microsoft.com/office/powerpoint/2010/main" val="31979527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6600" b="1" dirty="0">
                <a:solidFill>
                  <a:srgbClr val="FFFF00"/>
                </a:solidFill>
                <a:effectLst>
                  <a:outerShdw blurRad="75000" dir="2700000">
                    <a:srgbClr val="000000">
                      <a:alpha val="50000"/>
                    </a:srgbClr>
                  </a:outerShdw>
                </a:effectLst>
                <a:latin typeface="BenchNine-Light"/>
              </a:rPr>
              <a:t>COLLABORATION </a:t>
            </a:r>
            <a:r>
              <a:rPr lang="en-US" sz="6600" b="1" dirty="0" smtClean="0">
                <a:solidFill>
                  <a:srgbClr val="FFFF00"/>
                </a:solidFill>
                <a:effectLst>
                  <a:outerShdw blurRad="75000" dir="2700000">
                    <a:srgbClr val="000000">
                      <a:alpha val="50000"/>
                    </a:srgbClr>
                  </a:outerShdw>
                </a:effectLst>
                <a:latin typeface="BenchNine-Light"/>
              </a:rPr>
              <a:t>HISTORY</a:t>
            </a:r>
          </a:p>
          <a:p>
            <a:pPr algn="ctr"/>
            <a:r>
              <a:rPr lang="en-US" sz="2000" dirty="0" smtClean="0">
                <a:solidFill>
                  <a:srgbClr val="FFFF00"/>
                </a:solidFill>
                <a:effectLst>
                  <a:outerShdw blurRad="75000" dir="2700000">
                    <a:srgbClr val="000000">
                      <a:alpha val="50000"/>
                    </a:srgbClr>
                  </a:outerShdw>
                </a:effectLst>
                <a:latin typeface="BenchNine-Light"/>
              </a:rPr>
              <a:t>[Practices as Professional Roles in McCrea, 2015]</a:t>
            </a:r>
          </a:p>
          <a:p>
            <a:pPr algn="ctr"/>
            <a:endParaRPr lang="en-US" sz="3600" b="1" dirty="0">
              <a:solidFill>
                <a:srgbClr val="FFFF00"/>
              </a:solidFill>
              <a:effectLst>
                <a:outerShdw blurRad="75000" dir="2700000">
                  <a:srgbClr val="000000">
                    <a:alpha val="50000"/>
                  </a:srgbClr>
                </a:outerShdw>
              </a:effectLst>
              <a:latin typeface="BenchNine-Light"/>
            </a:endParaRPr>
          </a:p>
        </p:txBody>
      </p:sp>
      <p:sp>
        <p:nvSpPr>
          <p:cNvPr id="5" name="TextBox 4"/>
          <p:cNvSpPr txBox="1"/>
          <p:nvPr/>
        </p:nvSpPr>
        <p:spPr>
          <a:xfrm>
            <a:off x="2082800" y="2667000"/>
            <a:ext cx="9296400" cy="6477000"/>
          </a:xfrm>
          <a:prstGeom prst="rect">
            <a:avLst/>
          </a:prstGeom>
        </p:spPr>
        <p:txBody>
          <a:bodyPr wrap="square">
            <a:normAutofit fontScale="92500" lnSpcReduction="20000"/>
          </a:bodyPr>
          <a:lstStyle/>
          <a:p>
            <a:pPr marL="762000" indent="-762000" algn="l">
              <a:lnSpc>
                <a:spcPct val="70000"/>
              </a:lnSpc>
              <a:buFont typeface="OpenSans-Light"/>
              <a:buChar char="•"/>
            </a:pPr>
            <a:r>
              <a:rPr lang="en-US" sz="6000" b="1" dirty="0" smtClean="0">
                <a:solidFill>
                  <a:schemeClr val="accent5">
                    <a:lumMod val="75000"/>
                  </a:schemeClr>
                </a:solidFill>
                <a:effectLst>
                  <a:outerShdw blurRad="75000" dir="2700000">
                    <a:srgbClr val="000000">
                      <a:alpha val="50000"/>
                    </a:srgbClr>
                  </a:outerShdw>
                </a:effectLst>
                <a:latin typeface="OpenSans-Light"/>
              </a:rPr>
              <a:t>Team Stakeholder</a:t>
            </a:r>
          </a:p>
          <a:p>
            <a:pPr algn="l">
              <a:lnSpc>
                <a:spcPct val="70000"/>
              </a:lnSpc>
            </a:pPr>
            <a:r>
              <a:rPr lang="en-US" sz="6000" b="1" dirty="0">
                <a:solidFill>
                  <a:srgbClr val="FFF8AF"/>
                </a:solidFill>
                <a:effectLst>
                  <a:outerShdw blurRad="75000" dir="2700000">
                    <a:srgbClr val="000000">
                      <a:alpha val="50000"/>
                    </a:srgbClr>
                  </a:outerShdw>
                </a:effectLst>
                <a:latin typeface="OpenSans-Light"/>
              </a:rPr>
              <a:t> </a:t>
            </a:r>
            <a:r>
              <a:rPr lang="en-US" sz="6000" b="1" dirty="0" smtClean="0">
                <a:solidFill>
                  <a:srgbClr val="FFF8AF"/>
                </a:solidFill>
                <a:effectLst>
                  <a:outerShdw blurRad="75000" dir="2700000">
                    <a:srgbClr val="000000">
                      <a:alpha val="50000"/>
                    </a:srgbClr>
                  </a:outerShdw>
                </a:effectLst>
                <a:latin typeface="OpenSans-Light"/>
              </a:rPr>
              <a:t>   </a:t>
            </a:r>
            <a:r>
              <a:rPr lang="en-US" sz="1900" b="1" dirty="0" smtClean="0">
                <a:solidFill>
                  <a:srgbClr val="FFF8AF"/>
                </a:solidFill>
                <a:effectLst>
                  <a:outerShdw blurRad="75000" dir="2700000">
                    <a:srgbClr val="000000">
                      <a:alpha val="50000"/>
                    </a:srgbClr>
                  </a:outerShdw>
                </a:effectLst>
                <a:latin typeface="OpenSans-Light"/>
              </a:rPr>
              <a:t> </a:t>
            </a:r>
            <a:r>
              <a:rPr lang="en-US" sz="2100" b="1" dirty="0" smtClean="0">
                <a:solidFill>
                  <a:srgbClr val="FFF8AF"/>
                </a:solidFill>
                <a:effectLst>
                  <a:outerShdw blurRad="75000" dir="2700000">
                    <a:srgbClr val="000000">
                      <a:alpha val="50000"/>
                    </a:srgbClr>
                  </a:outerShdw>
                </a:effectLst>
                <a:latin typeface="OpenSans-Light"/>
              </a:rPr>
              <a:t>-  Designing the IEP; Conducting Interdisciplinary Team Meetings PTCs</a:t>
            </a:r>
            <a:endParaRPr lang="en-US" sz="2100" b="1" dirty="0">
              <a:solidFill>
                <a:srgbClr val="FFF8AF"/>
              </a:solidFill>
              <a:effectLst>
                <a:outerShdw blurRad="75000" dir="2700000">
                  <a:srgbClr val="000000">
                    <a:alpha val="50000"/>
                  </a:srgbClr>
                </a:outerShdw>
              </a:effectLst>
              <a:latin typeface="OpenSans-Light"/>
            </a:endParaRPr>
          </a:p>
          <a:p>
            <a:pPr marL="762000" indent="-762000" algn="l">
              <a:lnSpc>
                <a:spcPct val="70000"/>
              </a:lnSpc>
              <a:buFont typeface="OpenSans-Light"/>
              <a:buChar char="•"/>
            </a:pPr>
            <a:r>
              <a:rPr lang="en-US" sz="6000" b="1" dirty="0">
                <a:solidFill>
                  <a:srgbClr val="FFF8AF"/>
                </a:solidFill>
                <a:effectLst>
                  <a:outerShdw blurRad="75000" dir="2700000">
                    <a:srgbClr val="000000">
                      <a:alpha val="50000"/>
                    </a:srgbClr>
                  </a:outerShdw>
                </a:effectLst>
                <a:latin typeface="OpenSans-Light"/>
              </a:rPr>
              <a:t>
</a:t>
            </a:r>
            <a:r>
              <a:rPr lang="en-US" sz="6000" b="1" dirty="0">
                <a:solidFill>
                  <a:srgbClr val="31859C"/>
                </a:solidFill>
                <a:effectLst>
                  <a:outerShdw blurRad="75000" dir="2700000">
                    <a:srgbClr val="000000">
                      <a:alpha val="50000"/>
                    </a:srgbClr>
                  </a:outerShdw>
                </a:effectLst>
                <a:latin typeface="OpenSans-Light"/>
              </a:rPr>
              <a:t>Policy </a:t>
            </a:r>
            <a:r>
              <a:rPr lang="en-US" sz="6000" b="1" dirty="0" smtClean="0">
                <a:solidFill>
                  <a:srgbClr val="31859C"/>
                </a:solidFill>
                <a:effectLst>
                  <a:outerShdw blurRad="75000" dir="2700000">
                    <a:srgbClr val="000000">
                      <a:alpha val="50000"/>
                    </a:srgbClr>
                  </a:outerShdw>
                </a:effectLst>
                <a:latin typeface="OpenSans-Light"/>
              </a:rPr>
              <a:t>Designer</a:t>
            </a:r>
          </a:p>
          <a:p>
            <a:pPr algn="l">
              <a:lnSpc>
                <a:spcPct val="80000"/>
              </a:lnSpc>
            </a:pPr>
            <a:r>
              <a:rPr lang="en-US" sz="6000" b="1" dirty="0">
                <a:solidFill>
                  <a:srgbClr val="FFF8AF"/>
                </a:solidFill>
                <a:effectLst>
                  <a:outerShdw blurRad="75000" dir="2700000">
                    <a:srgbClr val="000000">
                      <a:alpha val="50000"/>
                    </a:srgbClr>
                  </a:outerShdw>
                </a:effectLst>
                <a:latin typeface="OpenSans-Light"/>
              </a:rPr>
              <a:t> </a:t>
            </a:r>
            <a:r>
              <a:rPr lang="en-US" sz="6000" b="1" dirty="0" smtClean="0">
                <a:solidFill>
                  <a:srgbClr val="FFF8AF"/>
                </a:solidFill>
                <a:effectLst>
                  <a:outerShdw blurRad="75000" dir="2700000">
                    <a:srgbClr val="000000">
                      <a:alpha val="50000"/>
                    </a:srgbClr>
                  </a:outerShdw>
                </a:effectLst>
                <a:latin typeface="OpenSans-Light"/>
              </a:rPr>
              <a:t>   </a:t>
            </a:r>
            <a:r>
              <a:rPr lang="en-US" sz="1900" b="1" dirty="0" smtClean="0">
                <a:solidFill>
                  <a:srgbClr val="FFF8AF"/>
                </a:solidFill>
                <a:effectLst>
                  <a:outerShdw blurRad="75000" dir="2700000">
                    <a:srgbClr val="000000">
                      <a:alpha val="50000"/>
                    </a:srgbClr>
                  </a:outerShdw>
                </a:effectLst>
                <a:latin typeface="OpenSans-Light"/>
              </a:rPr>
              <a:t> </a:t>
            </a:r>
            <a:r>
              <a:rPr lang="en-US" sz="2100" b="1" dirty="0" smtClean="0">
                <a:solidFill>
                  <a:srgbClr val="FFF8AF"/>
                </a:solidFill>
                <a:effectLst>
                  <a:outerShdw blurRad="75000" dir="2700000">
                    <a:srgbClr val="000000">
                      <a:alpha val="50000"/>
                    </a:srgbClr>
                  </a:outerShdw>
                </a:effectLst>
                <a:latin typeface="OpenSans-Light"/>
              </a:rPr>
              <a:t>-  Internal Policies:  ST Dept.</a:t>
            </a:r>
          </a:p>
          <a:p>
            <a:pPr algn="l">
              <a:lnSpc>
                <a:spcPct val="80000"/>
              </a:lnSpc>
            </a:pPr>
            <a:r>
              <a:rPr lang="en-US" sz="2100" b="1" dirty="0">
                <a:solidFill>
                  <a:srgbClr val="FFF8AF"/>
                </a:solidFill>
                <a:effectLst>
                  <a:outerShdw blurRad="75000" dir="2700000">
                    <a:srgbClr val="000000">
                      <a:alpha val="50000"/>
                    </a:srgbClr>
                  </a:outerShdw>
                </a:effectLst>
                <a:latin typeface="OpenSans-Light"/>
              </a:rPr>
              <a:t> </a:t>
            </a:r>
            <a:r>
              <a:rPr lang="en-US" sz="2100" b="1" dirty="0" smtClean="0">
                <a:solidFill>
                  <a:srgbClr val="FFF8AF"/>
                </a:solidFill>
                <a:effectLst>
                  <a:outerShdw blurRad="75000" dir="2700000">
                    <a:srgbClr val="000000">
                      <a:alpha val="50000"/>
                    </a:srgbClr>
                  </a:outerShdw>
                </a:effectLst>
                <a:latin typeface="OpenSans-Light"/>
              </a:rPr>
              <a:t>            -  External:  National &amp; Local Policies on Inclusive Education</a:t>
            </a:r>
          </a:p>
          <a:p>
            <a:pPr marL="762000" indent="-762000" algn="l">
              <a:lnSpc>
                <a:spcPct val="70000"/>
              </a:lnSpc>
              <a:buFont typeface="OpenSans-Light"/>
              <a:buChar char="•"/>
            </a:pPr>
            <a:r>
              <a:rPr lang="en-US" sz="6000" b="1" dirty="0" smtClean="0">
                <a:solidFill>
                  <a:srgbClr val="31859C"/>
                </a:solidFill>
                <a:effectLst>
                  <a:outerShdw blurRad="75000" dir="2700000">
                    <a:srgbClr val="000000">
                      <a:alpha val="50000"/>
                    </a:srgbClr>
                  </a:outerShdw>
                </a:effectLst>
                <a:latin typeface="OpenSans-Light"/>
              </a:rPr>
              <a:t>
Pedagogy Creator</a:t>
            </a:r>
          </a:p>
          <a:p>
            <a:pPr algn="l">
              <a:lnSpc>
                <a:spcPct val="70000"/>
              </a:lnSpc>
            </a:pPr>
            <a:r>
              <a:rPr lang="en-US" sz="6000" b="1" dirty="0">
                <a:solidFill>
                  <a:srgbClr val="FFF8AF"/>
                </a:solidFill>
                <a:effectLst>
                  <a:outerShdw blurRad="75000" dir="2700000">
                    <a:srgbClr val="000000">
                      <a:alpha val="50000"/>
                    </a:srgbClr>
                  </a:outerShdw>
                </a:effectLst>
                <a:latin typeface="OpenSans-Light"/>
              </a:rPr>
              <a:t> </a:t>
            </a:r>
            <a:r>
              <a:rPr lang="en-US" sz="6000" b="1" dirty="0" smtClean="0">
                <a:solidFill>
                  <a:srgbClr val="FFF8AF"/>
                </a:solidFill>
                <a:effectLst>
                  <a:outerShdw blurRad="75000" dir="2700000">
                    <a:srgbClr val="000000">
                      <a:alpha val="50000"/>
                    </a:srgbClr>
                  </a:outerShdw>
                </a:effectLst>
                <a:latin typeface="OpenSans-Light"/>
              </a:rPr>
              <a:t>   </a:t>
            </a:r>
            <a:r>
              <a:rPr lang="en-US" sz="2100" b="1" dirty="0" smtClean="0">
                <a:solidFill>
                  <a:srgbClr val="FFF8AF"/>
                </a:solidFill>
                <a:effectLst>
                  <a:outerShdw blurRad="75000" dir="2700000">
                    <a:srgbClr val="000000">
                      <a:alpha val="50000"/>
                    </a:srgbClr>
                  </a:outerShdw>
                </a:effectLst>
                <a:latin typeface="OpenSans-Light"/>
              </a:rPr>
              <a:t>-  Incorporating ST Strategies in the Classroom (as indicated in IEP)</a:t>
            </a:r>
          </a:p>
          <a:p>
            <a:pPr algn="l">
              <a:lnSpc>
                <a:spcPct val="70000"/>
              </a:lnSpc>
            </a:pPr>
            <a:r>
              <a:rPr lang="en-US" sz="6000" b="1" dirty="0" smtClean="0">
                <a:solidFill>
                  <a:srgbClr val="FFF8AF"/>
                </a:solidFill>
                <a:effectLst>
                  <a:outerShdw blurRad="75000" dir="2700000">
                    <a:srgbClr val="000000">
                      <a:alpha val="50000"/>
                    </a:srgbClr>
                  </a:outerShdw>
                </a:effectLst>
                <a:latin typeface="OpenSans-Light"/>
              </a:rPr>
              <a:t> </a:t>
            </a:r>
          </a:p>
          <a:p>
            <a:pPr marL="762000" indent="-762000" algn="l">
              <a:lnSpc>
                <a:spcPct val="70000"/>
              </a:lnSpc>
              <a:buFont typeface="OpenSans-Light"/>
              <a:buChar char="•"/>
            </a:pPr>
            <a:r>
              <a:rPr lang="en-US" sz="6000" b="1" dirty="0">
                <a:solidFill>
                  <a:srgbClr val="31859C"/>
                </a:solidFill>
                <a:effectLst>
                  <a:outerShdw blurRad="75000" dir="2700000">
                    <a:srgbClr val="000000">
                      <a:alpha val="50000"/>
                    </a:srgbClr>
                  </a:outerShdw>
                </a:effectLst>
                <a:latin typeface="OpenSans-Light"/>
              </a:rPr>
              <a:t>
Rights </a:t>
            </a:r>
            <a:r>
              <a:rPr lang="en-US" sz="6000" b="1" dirty="0" smtClean="0">
                <a:solidFill>
                  <a:srgbClr val="31859C"/>
                </a:solidFill>
                <a:effectLst>
                  <a:outerShdw blurRad="75000" dir="2700000">
                    <a:srgbClr val="000000">
                      <a:alpha val="50000"/>
                    </a:srgbClr>
                  </a:outerShdw>
                </a:effectLst>
                <a:latin typeface="OpenSans-Light"/>
              </a:rPr>
              <a:t>Advocate</a:t>
            </a:r>
          </a:p>
          <a:p>
            <a:pPr algn="l">
              <a:lnSpc>
                <a:spcPct val="70000"/>
              </a:lnSpc>
            </a:pPr>
            <a:r>
              <a:rPr lang="en-US" sz="6000" b="1" dirty="0" smtClean="0">
                <a:solidFill>
                  <a:srgbClr val="FFF8AF"/>
                </a:solidFill>
                <a:effectLst>
                  <a:outerShdw blurRad="75000" dir="2700000">
                    <a:srgbClr val="000000">
                      <a:alpha val="50000"/>
                    </a:srgbClr>
                  </a:outerShdw>
                </a:effectLst>
                <a:latin typeface="OpenSans-Light"/>
              </a:rPr>
              <a:t>    </a:t>
            </a:r>
            <a:r>
              <a:rPr lang="en-US" sz="1900" b="1" dirty="0" smtClean="0">
                <a:solidFill>
                  <a:srgbClr val="FFF8AF"/>
                </a:solidFill>
                <a:effectLst>
                  <a:outerShdw blurRad="75000" dir="2700000">
                    <a:srgbClr val="000000">
                      <a:alpha val="50000"/>
                    </a:srgbClr>
                  </a:outerShdw>
                </a:effectLst>
                <a:latin typeface="OpenSans-Light"/>
              </a:rPr>
              <a:t>- Ensuring ACCESS to Early Intervention &amp; Education</a:t>
            </a:r>
          </a:p>
          <a:p>
            <a:pPr algn="l">
              <a:lnSpc>
                <a:spcPct val="70000"/>
              </a:lnSpc>
            </a:pPr>
            <a:r>
              <a:rPr lang="en-US" sz="1900" b="1" dirty="0">
                <a:solidFill>
                  <a:srgbClr val="FFF8AF"/>
                </a:solidFill>
                <a:effectLst>
                  <a:outerShdw blurRad="75000" dir="2700000">
                    <a:srgbClr val="000000">
                      <a:alpha val="50000"/>
                    </a:srgbClr>
                  </a:outerShdw>
                </a:effectLst>
                <a:latin typeface="OpenSans-Light"/>
              </a:rPr>
              <a:t> </a:t>
            </a:r>
            <a:r>
              <a:rPr lang="en-US" sz="1900" b="1" dirty="0" smtClean="0">
                <a:solidFill>
                  <a:srgbClr val="FFF8AF"/>
                </a:solidFill>
                <a:effectLst>
                  <a:outerShdw blurRad="75000" dir="2700000">
                    <a:srgbClr val="000000">
                      <a:alpha val="50000"/>
                    </a:srgbClr>
                  </a:outerShdw>
                </a:effectLst>
                <a:latin typeface="OpenSans-Light"/>
              </a:rPr>
              <a:t>           </a:t>
            </a:r>
          </a:p>
          <a:p>
            <a:pPr algn="l">
              <a:lnSpc>
                <a:spcPct val="70000"/>
              </a:lnSpc>
            </a:pPr>
            <a:r>
              <a:rPr lang="en-US" sz="1900" b="1" dirty="0">
                <a:solidFill>
                  <a:srgbClr val="FFF8AF"/>
                </a:solidFill>
                <a:effectLst>
                  <a:outerShdw blurRad="75000" dir="2700000">
                    <a:srgbClr val="000000">
                      <a:alpha val="50000"/>
                    </a:srgbClr>
                  </a:outerShdw>
                </a:effectLst>
                <a:latin typeface="OpenSans-Light"/>
              </a:rPr>
              <a:t> </a:t>
            </a:r>
            <a:r>
              <a:rPr lang="en-US" sz="1900" b="1" dirty="0" smtClean="0">
                <a:solidFill>
                  <a:srgbClr val="FFF8AF"/>
                </a:solidFill>
                <a:effectLst>
                  <a:outerShdw blurRad="75000" dir="2700000">
                    <a:srgbClr val="000000">
                      <a:alpha val="50000"/>
                    </a:srgbClr>
                  </a:outerShdw>
                </a:effectLst>
                <a:latin typeface="OpenSans-Light"/>
              </a:rPr>
              <a:t>           -  Empowering Families of Children with Special Needs</a:t>
            </a:r>
            <a:endParaRPr lang="en-US" sz="1900" b="1" dirty="0">
              <a:solidFill>
                <a:srgbClr val="FFF8AF"/>
              </a:solidFill>
              <a:effectLst>
                <a:outerShdw blurRad="75000" dir="2700000">
                  <a:srgbClr val="000000">
                    <a:alpha val="50000"/>
                  </a:srgbClr>
                </a:outerShdw>
              </a:effectLst>
              <a:latin typeface="OpenSans-Light"/>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The Daring Librarian - https://www.flickr.com/photos/43666171@N07</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4800" b="0" dirty="0" smtClean="0">
                <a:solidFill>
                  <a:srgbClr val="FFFFFF"/>
                </a:solidFill>
                <a:effectLst>
                  <a:outerShdw blurRad="75000" dir="2700000">
                    <a:srgbClr val="000000">
                      <a:alpha val="50000"/>
                    </a:srgbClr>
                  </a:outerShdw>
                </a:effectLst>
                <a:latin typeface="OpenSans-Light"/>
              </a:rPr>
              <a:t>Whenever </a:t>
            </a:r>
            <a:r>
              <a:rPr lang="en-US" sz="4800" b="0" dirty="0">
                <a:solidFill>
                  <a:srgbClr val="FFFFFF"/>
                </a:solidFill>
                <a:effectLst>
                  <a:outerShdw blurRad="75000" dir="2700000">
                    <a:srgbClr val="000000">
                      <a:alpha val="50000"/>
                    </a:srgbClr>
                  </a:outerShdw>
                </a:effectLst>
                <a:latin typeface="OpenSans-Light"/>
              </a:rPr>
              <a:t>a student struggles to learn </a:t>
            </a:r>
            <a:endParaRPr lang="en-US" sz="4800" b="0" dirty="0" smtClean="0">
              <a:solidFill>
                <a:srgbClr val="FFFFFF"/>
              </a:solidFill>
              <a:effectLst>
                <a:outerShdw blurRad="75000" dir="2700000">
                  <a:srgbClr val="000000">
                    <a:alpha val="50000"/>
                  </a:srgbClr>
                </a:outerShdw>
              </a:effectLst>
              <a:latin typeface="OpenSans-Light"/>
            </a:endParaRPr>
          </a:p>
          <a:p>
            <a:pPr algn="ctr"/>
            <a:r>
              <a:rPr lang="en-US" sz="4800" b="0" dirty="0" smtClean="0">
                <a:solidFill>
                  <a:srgbClr val="FFFFFF"/>
                </a:solidFill>
                <a:effectLst>
                  <a:outerShdw blurRad="75000" dir="2700000">
                    <a:srgbClr val="000000">
                      <a:alpha val="50000"/>
                    </a:srgbClr>
                  </a:outerShdw>
                </a:effectLst>
                <a:latin typeface="OpenSans-Light"/>
              </a:rPr>
              <a:t>in </a:t>
            </a:r>
            <a:r>
              <a:rPr lang="en-US" sz="4800" b="0" dirty="0">
                <a:solidFill>
                  <a:srgbClr val="FFFFFF"/>
                </a:solidFill>
                <a:effectLst>
                  <a:outerShdw blurRad="75000" dir="2700000">
                    <a:srgbClr val="000000">
                      <a:alpha val="50000"/>
                    </a:srgbClr>
                  </a:outerShdw>
                </a:effectLst>
                <a:latin typeface="OpenSans-Light"/>
              </a:rPr>
              <a:t>the classroom or appears inattentive, teachers should refer students to a </a:t>
            </a:r>
            <a:endParaRPr lang="en-US" sz="4800" b="0" dirty="0" smtClean="0">
              <a:solidFill>
                <a:srgbClr val="FFFFFF"/>
              </a:solidFill>
              <a:effectLst>
                <a:outerShdw blurRad="75000" dir="2700000">
                  <a:srgbClr val="000000">
                    <a:alpha val="50000"/>
                  </a:srgbClr>
                </a:outerShdw>
              </a:effectLst>
              <a:latin typeface="OpenSans-Light"/>
            </a:endParaRPr>
          </a:p>
          <a:p>
            <a:pPr algn="ctr"/>
            <a:r>
              <a:rPr lang="en-US" sz="4800" b="0" dirty="0" smtClean="0">
                <a:solidFill>
                  <a:srgbClr val="FFFFFF"/>
                </a:solidFill>
                <a:effectLst>
                  <a:outerShdw blurRad="75000" dir="2700000">
                    <a:srgbClr val="000000">
                      <a:alpha val="50000"/>
                    </a:srgbClr>
                  </a:outerShdw>
                </a:effectLst>
                <a:latin typeface="OpenSans-Light"/>
              </a:rPr>
              <a:t>speech</a:t>
            </a:r>
            <a:r>
              <a:rPr lang="en-US" sz="4800" b="0" dirty="0">
                <a:solidFill>
                  <a:srgbClr val="FFFFFF"/>
                </a:solidFill>
                <a:effectLst>
                  <a:outerShdw blurRad="75000" dir="2700000">
                    <a:srgbClr val="000000">
                      <a:alpha val="50000"/>
                    </a:srgbClr>
                  </a:outerShdw>
                </a:effectLst>
                <a:latin typeface="OpenSans-Light"/>
              </a:rPr>
              <a:t>-language pathologist or audiologist
for a hearing screening.</a:t>
            </a:r>
            <a:r>
              <a:rPr lang="en-US" sz="6000" b="0" dirty="0">
                <a:solidFill>
                  <a:srgbClr val="FFFFFF"/>
                </a:solidFill>
                <a:effectLst>
                  <a:outerShdw blurRad="75000" dir="2700000">
                    <a:srgbClr val="000000">
                      <a:alpha val="50000"/>
                    </a:srgbClr>
                  </a:outerShdw>
                </a:effectLst>
                <a:latin typeface="OpenSans-Light"/>
              </a:rPr>
              <a:t>
</a:t>
            </a:r>
            <a:endParaRPr lang="en-US" sz="6000" b="0" dirty="0" smtClean="0">
              <a:solidFill>
                <a:srgbClr val="FFFFFF"/>
              </a:solidFill>
              <a:effectLst>
                <a:outerShdw blurRad="75000" dir="2700000">
                  <a:srgbClr val="000000">
                    <a:alpha val="50000"/>
                  </a:srgbClr>
                </a:outerShdw>
              </a:effectLst>
              <a:latin typeface="OpenSans-Light"/>
            </a:endParaRPr>
          </a:p>
          <a:p>
            <a:pPr algn="ctr"/>
            <a:r>
              <a:rPr lang="en-US" sz="2000" b="0" dirty="0" smtClean="0">
                <a:solidFill>
                  <a:srgbClr val="FFFFFF"/>
                </a:solidFill>
                <a:effectLst>
                  <a:outerShdw blurRad="75000" dir="2700000">
                    <a:srgbClr val="000000">
                      <a:alpha val="50000"/>
                    </a:srgbClr>
                  </a:outerShdw>
                </a:effectLst>
                <a:latin typeface="OpenSans-Light"/>
              </a:rPr>
              <a:t>(</a:t>
            </a:r>
            <a:r>
              <a:rPr lang="en-US" sz="2000" b="0" dirty="0" err="1">
                <a:solidFill>
                  <a:srgbClr val="FFFFFF"/>
                </a:solidFill>
                <a:effectLst>
                  <a:outerShdw blurRad="75000" dir="2700000">
                    <a:srgbClr val="000000">
                      <a:alpha val="50000"/>
                    </a:srgbClr>
                  </a:outerShdw>
                </a:effectLst>
                <a:latin typeface="OpenSans-Light"/>
              </a:rPr>
              <a:t>Werfell</a:t>
            </a:r>
            <a:r>
              <a:rPr lang="en-US" sz="2000" b="0" dirty="0">
                <a:solidFill>
                  <a:srgbClr val="FFFFFF"/>
                </a:solidFill>
                <a:effectLst>
                  <a:outerShdw blurRad="75000" dir="2700000">
                    <a:srgbClr val="000000">
                      <a:alpha val="50000"/>
                    </a:srgbClr>
                  </a:outerShdw>
                </a:effectLst>
                <a:latin typeface="OpenSans-Light"/>
              </a:rPr>
              <a:t> &amp; Hendricks, 2015</a:t>
            </a:r>
            <a:r>
              <a:rPr lang="en-US" sz="2000" b="0" dirty="0" smtClean="0">
                <a:solidFill>
                  <a:srgbClr val="FFFFFF"/>
                </a:solidFill>
                <a:effectLst>
                  <a:outerShdw blurRad="75000" dir="2700000">
                    <a:srgbClr val="000000">
                      <a:alpha val="50000"/>
                    </a:srgbClr>
                  </a:outerShdw>
                </a:effectLst>
                <a:latin typeface="OpenSans-Light"/>
              </a:rPr>
              <a:t>)</a:t>
            </a:r>
          </a:p>
          <a:p>
            <a:pPr algn="ctr"/>
            <a:r>
              <a:rPr lang="en-US" sz="6000" b="0" dirty="0">
                <a:solidFill>
                  <a:srgbClr val="FFFFFF"/>
                </a:solidFill>
                <a:effectLst>
                  <a:outerShdw blurRad="75000" dir="2700000">
                    <a:srgbClr val="000000">
                      <a:alpha val="50000"/>
                    </a:srgbClr>
                  </a:outerShdw>
                </a:effectLst>
                <a:latin typeface="OpenSans-Light"/>
              </a:rPr>
              <a:t>
</a:t>
            </a:r>
            <a:endParaRPr lang="en-US" sz="2000" b="0" dirty="0">
              <a:solidFill>
                <a:srgbClr val="FFFFFF"/>
              </a:solidFill>
              <a:effectLst>
                <a:outerShdw blurRad="75000" dir="2700000">
                  <a:srgbClr val="000000">
                    <a:alpha val="50000"/>
                  </a:srgbClr>
                </a:outerShdw>
              </a:effectLst>
              <a:latin typeface="OpenSans-Light"/>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Birmingham Museum and Art Gallery - https://www.flickr.com/photos/35256023@N02</a:t>
            </a:r>
          </a:p>
        </p:txBody>
      </p:sp>
    </p:spTree>
    <p:extLst>
      <p:ext uri="{BB962C8B-B14F-4D97-AF65-F5344CB8AC3E}">
        <p14:creationId xmlns:p14="http://schemas.microsoft.com/office/powerpoint/2010/main" val="3681218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endParaRPr lang="en-US" sz="4000" b="0" dirty="0" smtClean="0">
              <a:solidFill>
                <a:srgbClr val="FFFFFF"/>
              </a:solidFill>
              <a:effectLst>
                <a:outerShdw blurRad="75000" dir="2700000">
                  <a:srgbClr val="000000">
                    <a:alpha val="50000"/>
                  </a:srgbClr>
                </a:outerShdw>
              </a:effectLst>
              <a:latin typeface="OpenSans-Light"/>
            </a:endParaRPr>
          </a:p>
          <a:p>
            <a:pPr algn="ctr"/>
            <a:endParaRPr lang="en-US" sz="4000" dirty="0">
              <a:solidFill>
                <a:srgbClr val="FFFFFF"/>
              </a:solidFill>
              <a:effectLst>
                <a:outerShdw blurRad="75000" dir="2700000">
                  <a:srgbClr val="000000">
                    <a:alpha val="50000"/>
                  </a:srgbClr>
                </a:outerShdw>
              </a:effectLst>
              <a:latin typeface="OpenSans-Light"/>
            </a:endParaRPr>
          </a:p>
          <a:p>
            <a:pPr algn="ctr"/>
            <a:endParaRPr lang="en-US" sz="4000" b="0" dirty="0" smtClean="0">
              <a:solidFill>
                <a:srgbClr val="FFFFFF"/>
              </a:solidFill>
              <a:effectLst>
                <a:outerShdw blurRad="75000" dir="2700000">
                  <a:srgbClr val="000000">
                    <a:alpha val="50000"/>
                  </a:srgbClr>
                </a:outerShdw>
              </a:effectLst>
              <a:latin typeface="OpenSans-Light"/>
            </a:endParaRPr>
          </a:p>
          <a:p>
            <a:pPr algn="ctr"/>
            <a:endParaRPr lang="en-US" sz="4000" dirty="0">
              <a:solidFill>
                <a:srgbClr val="FFFFFF"/>
              </a:solidFill>
              <a:effectLst>
                <a:outerShdw blurRad="75000" dir="2700000">
                  <a:srgbClr val="000000">
                    <a:alpha val="50000"/>
                  </a:srgbClr>
                </a:outerShdw>
              </a:effectLst>
              <a:latin typeface="OpenSans-Light"/>
            </a:endParaRPr>
          </a:p>
          <a:p>
            <a:pPr algn="ctr"/>
            <a:endParaRPr lang="en-US" sz="4000" b="0" dirty="0" smtClean="0">
              <a:solidFill>
                <a:srgbClr val="FFFFFF"/>
              </a:solidFill>
              <a:effectLst>
                <a:outerShdw blurRad="75000" dir="2700000">
                  <a:srgbClr val="000000">
                    <a:alpha val="50000"/>
                  </a:srgbClr>
                </a:outerShdw>
              </a:effectLst>
              <a:latin typeface="OpenSans-Light"/>
            </a:endParaRPr>
          </a:p>
          <a:p>
            <a:pPr algn="ctr"/>
            <a:r>
              <a:rPr lang="en-US" sz="4000" b="0" dirty="0" smtClean="0">
                <a:solidFill>
                  <a:srgbClr val="FFFFFF"/>
                </a:solidFill>
                <a:effectLst>
                  <a:outerShdw blurRad="75000" dir="2700000">
                    <a:srgbClr val="000000">
                      <a:alpha val="50000"/>
                    </a:srgbClr>
                  </a:outerShdw>
                </a:effectLst>
                <a:latin typeface="OpenSans-Light"/>
              </a:rPr>
              <a:t>To </a:t>
            </a:r>
            <a:r>
              <a:rPr lang="en-US" sz="4000" b="0" dirty="0">
                <a:solidFill>
                  <a:srgbClr val="FFFFFF"/>
                </a:solidFill>
                <a:effectLst>
                  <a:outerShdw blurRad="75000" dir="2700000">
                    <a:srgbClr val="000000">
                      <a:alpha val="50000"/>
                    </a:srgbClr>
                  </a:outerShdw>
                </a:effectLst>
                <a:latin typeface="OpenSans-Light"/>
              </a:rPr>
              <a:t>ensure the success of students</a:t>
            </a:r>
            <a:r>
              <a:rPr lang="en-US" sz="4000" b="0" i="1" dirty="0">
                <a:solidFill>
                  <a:schemeClr val="accent5">
                    <a:lumMod val="60000"/>
                    <a:lumOff val="40000"/>
                  </a:schemeClr>
                </a:solidFill>
                <a:effectLst>
                  <a:outerShdw blurRad="75000" dir="2700000">
                    <a:srgbClr val="000000">
                      <a:alpha val="50000"/>
                    </a:srgbClr>
                  </a:outerShdw>
                </a:effectLst>
                <a:latin typeface="OpenSans-Light"/>
              </a:rPr>
              <a:t>, </a:t>
            </a:r>
            <a:r>
              <a:rPr lang="en-US" sz="4000" b="0" i="1" dirty="0" err="1">
                <a:solidFill>
                  <a:schemeClr val="accent5">
                    <a:lumMod val="60000"/>
                    <a:lumOff val="40000"/>
                  </a:schemeClr>
                </a:solidFill>
                <a:effectLst>
                  <a:outerShdw blurRad="75000" dir="2700000">
                    <a:srgbClr val="000000">
                      <a:alpha val="50000"/>
                    </a:srgbClr>
                  </a:outerShdw>
                </a:effectLst>
                <a:latin typeface="OpenSans-Light"/>
              </a:rPr>
              <a:t>interprofessional</a:t>
            </a:r>
            <a:r>
              <a:rPr lang="en-US" sz="4000" b="0" i="1" dirty="0">
                <a:solidFill>
                  <a:schemeClr val="accent5">
                    <a:lumMod val="60000"/>
                    <a:lumOff val="40000"/>
                  </a:schemeClr>
                </a:solidFill>
                <a:effectLst>
                  <a:outerShdw blurRad="75000" dir="2700000">
                    <a:srgbClr val="000000">
                      <a:alpha val="50000"/>
                    </a:srgbClr>
                  </a:outerShdw>
                </a:effectLst>
                <a:latin typeface="OpenSans-Light"/>
              </a:rPr>
              <a:t> collaboration is essential</a:t>
            </a:r>
            <a:r>
              <a:rPr lang="en-US" sz="4000" b="0" dirty="0">
                <a:solidFill>
                  <a:srgbClr val="FFFFFF"/>
                </a:solidFill>
                <a:effectLst>
                  <a:outerShdw blurRad="75000" dir="2700000">
                    <a:srgbClr val="000000">
                      <a:alpha val="50000"/>
                    </a:srgbClr>
                  </a:outerShdw>
                </a:effectLst>
                <a:latin typeface="OpenSans-Light"/>
              </a:rPr>
              <a:t>. </a:t>
            </a:r>
            <a:r>
              <a:rPr lang="en-US" sz="4000" b="0" dirty="0" smtClean="0">
                <a:solidFill>
                  <a:srgbClr val="FFFFFF"/>
                </a:solidFill>
                <a:effectLst>
                  <a:outerShdw blurRad="75000" dir="2700000">
                    <a:srgbClr val="000000">
                      <a:alpha val="50000"/>
                    </a:srgbClr>
                  </a:outerShdw>
                </a:effectLst>
                <a:latin typeface="OpenSans-Light"/>
              </a:rPr>
              <a:t> Each </a:t>
            </a:r>
            <a:r>
              <a:rPr lang="en-US" sz="4000" dirty="0" smtClean="0">
                <a:solidFill>
                  <a:srgbClr val="FFFFFF"/>
                </a:solidFill>
                <a:effectLst>
                  <a:outerShdw blurRad="75000" dir="2700000">
                    <a:srgbClr val="000000">
                      <a:alpha val="50000"/>
                    </a:srgbClr>
                  </a:outerShdw>
                </a:effectLst>
                <a:latin typeface="OpenSans-Light"/>
              </a:rPr>
              <a:t>professional </a:t>
            </a:r>
            <a:r>
              <a:rPr lang="en-US" sz="4000" b="0" dirty="0" smtClean="0">
                <a:solidFill>
                  <a:srgbClr val="FFFFFF"/>
                </a:solidFill>
                <a:effectLst>
                  <a:outerShdw blurRad="75000" dir="2700000">
                    <a:srgbClr val="000000">
                      <a:alpha val="50000"/>
                    </a:srgbClr>
                  </a:outerShdw>
                </a:effectLst>
                <a:latin typeface="OpenSans-Light"/>
              </a:rPr>
              <a:t>has </a:t>
            </a:r>
            <a:r>
              <a:rPr lang="en-US" sz="4000" b="0" dirty="0">
                <a:solidFill>
                  <a:srgbClr val="FFFFFF"/>
                </a:solidFill>
                <a:effectLst>
                  <a:outerShdw blurRad="75000" dir="2700000">
                    <a:srgbClr val="000000">
                      <a:alpha val="50000"/>
                    </a:srgbClr>
                  </a:outerShdw>
                </a:effectLst>
                <a:latin typeface="OpenSans-Light"/>
              </a:rPr>
              <a:t>specialized training and experience, and by combining experiences, </a:t>
            </a:r>
            <a:r>
              <a:rPr lang="en-US" sz="4000" b="0" dirty="0" smtClean="0">
                <a:solidFill>
                  <a:srgbClr val="FFFFFF"/>
                </a:solidFill>
                <a:effectLst>
                  <a:outerShdw blurRad="75000" dir="2700000">
                    <a:srgbClr val="000000">
                      <a:alpha val="50000"/>
                    </a:srgbClr>
                  </a:outerShdw>
                </a:effectLst>
                <a:latin typeface="OpenSans-Light"/>
              </a:rPr>
              <a:t>professionals </a:t>
            </a:r>
            <a:r>
              <a:rPr lang="en-US" sz="4000" b="0" dirty="0">
                <a:solidFill>
                  <a:srgbClr val="FFFFFF"/>
                </a:solidFill>
                <a:effectLst>
                  <a:outerShdw blurRad="75000" dir="2700000">
                    <a:srgbClr val="000000">
                      <a:alpha val="50000"/>
                    </a:srgbClr>
                  </a:outerShdw>
                </a:effectLst>
                <a:latin typeface="OpenSans-Light"/>
              </a:rPr>
              <a:t>can create a plan for addressing minimal hearing loss in the classroom in ways that are not possible when each group </a:t>
            </a:r>
            <a:endParaRPr lang="en-US" sz="4000" b="0" dirty="0" smtClean="0">
              <a:solidFill>
                <a:srgbClr val="FFFFFF"/>
              </a:solidFill>
              <a:effectLst>
                <a:outerShdw blurRad="75000" dir="2700000">
                  <a:srgbClr val="000000">
                    <a:alpha val="50000"/>
                  </a:srgbClr>
                </a:outerShdw>
              </a:effectLst>
              <a:latin typeface="OpenSans-Light"/>
            </a:endParaRPr>
          </a:p>
          <a:p>
            <a:pPr algn="ctr"/>
            <a:r>
              <a:rPr lang="en-US" sz="4000" b="0" dirty="0" smtClean="0">
                <a:solidFill>
                  <a:srgbClr val="FFFFFF"/>
                </a:solidFill>
                <a:effectLst>
                  <a:outerShdw blurRad="75000" dir="2700000">
                    <a:srgbClr val="000000">
                      <a:alpha val="50000"/>
                    </a:srgbClr>
                  </a:outerShdw>
                </a:effectLst>
                <a:latin typeface="OpenSans-Light"/>
              </a:rPr>
              <a:t>operates </a:t>
            </a:r>
            <a:r>
              <a:rPr lang="en-US" sz="4000" b="0" dirty="0">
                <a:solidFill>
                  <a:srgbClr val="FFFFFF"/>
                </a:solidFill>
                <a:effectLst>
                  <a:outerShdw blurRad="75000" dir="2700000">
                    <a:srgbClr val="000000">
                      <a:alpha val="50000"/>
                    </a:srgbClr>
                  </a:outerShdw>
                </a:effectLst>
                <a:latin typeface="OpenSans-Light"/>
              </a:rPr>
              <a:t>independently.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Troup1 - https://www.flickr.com/photos/23271361@N06</a:t>
            </a:r>
          </a:p>
        </p:txBody>
      </p:sp>
    </p:spTree>
    <p:extLst>
      <p:ext uri="{BB962C8B-B14F-4D97-AF65-F5344CB8AC3E}">
        <p14:creationId xmlns:p14="http://schemas.microsoft.com/office/powerpoint/2010/main" val="3722930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050794"/>
            <a:ext cx="13004800" cy="3693668"/>
          </a:xfrm>
          <a:prstGeom prst="rect">
            <a:avLst/>
          </a:prstGeom>
        </p:spPr>
      </p:pic>
      <p:sp>
        <p:nvSpPr>
          <p:cNvPr id="4" name="TextBox 3"/>
          <p:cNvSpPr txBox="1"/>
          <p:nvPr/>
        </p:nvSpPr>
        <p:spPr>
          <a:xfrm>
            <a:off x="177800" y="6781800"/>
            <a:ext cx="13004800" cy="2133600"/>
          </a:xfrm>
          <a:prstGeom prst="rect">
            <a:avLst/>
          </a:prstGeom>
        </p:spPr>
        <p:txBody>
          <a:bodyPr wrap="none" lIns="254000" tIns="0" rIns="254000" bIns="0" anchor="t"/>
          <a:lstStyle/>
          <a:p>
            <a:pPr algn="l"/>
            <a:r>
              <a:rPr lang="en-US" sz="6000" b="0" dirty="0" smtClean="0">
                <a:solidFill>
                  <a:srgbClr val="FFFFFF"/>
                </a:solidFill>
                <a:effectLst>
                  <a:outerShdw blurRad="75000" dir="2700000">
                    <a:srgbClr val="000000">
                      <a:alpha val="50000"/>
                    </a:srgbClr>
                  </a:outerShdw>
                </a:effectLst>
                <a:latin typeface="BenchNine-Light"/>
              </a:rPr>
              <a:t>BREAKING </a:t>
            </a:r>
            <a:r>
              <a:rPr lang="en-US" sz="6000" b="0" dirty="0">
                <a:solidFill>
                  <a:srgbClr val="FFFFFF"/>
                </a:solidFill>
                <a:effectLst>
                  <a:outerShdw blurRad="75000" dir="2700000">
                    <a:srgbClr val="000000">
                      <a:alpha val="50000"/>
                    </a:srgbClr>
                  </a:outerShdw>
                </a:effectLst>
                <a:latin typeface="BenchNine-Light"/>
              </a:rPr>
              <a:t>DOWN BARRIERS</a:t>
            </a:r>
          </a:p>
        </p:txBody>
      </p:sp>
      <p:sp>
        <p:nvSpPr>
          <p:cNvPr id="5" name="TextBox 4"/>
          <p:cNvSpPr txBox="1"/>
          <p:nvPr/>
        </p:nvSpPr>
        <p:spPr>
          <a:xfrm>
            <a:off x="177800" y="7772400"/>
            <a:ext cx="13004800" cy="1097280"/>
          </a:xfrm>
          <a:prstGeom prst="rect">
            <a:avLst/>
          </a:prstGeom>
        </p:spPr>
        <p:txBody>
          <a:bodyPr wrap="none" lIns="254000" tIns="0" rIns="254000" bIns="0" anchor="t"/>
          <a:lstStyle/>
          <a:p>
            <a:pPr algn="l"/>
            <a:r>
              <a:rPr lang="en-US" sz="6000" b="0" dirty="0">
                <a:solidFill>
                  <a:srgbClr val="FFFFFF"/>
                </a:solidFill>
                <a:effectLst>
                  <a:outerShdw blurRad="75000" dir="2700000">
                    <a:srgbClr val="000000">
                      <a:alpha val="50000"/>
                    </a:srgbClr>
                  </a:outerShdw>
                </a:effectLst>
                <a:latin typeface="BenchNine-Light"/>
              </a:rPr>
              <a:t>OF </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nchNine-Light"/>
              </a:rPr>
              <a:t>PROFESSIONAL ISOLATION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physiognomist - https://www.flickr.com/photos/18636155@N00</a:t>
            </a:r>
          </a:p>
        </p:txBody>
      </p:sp>
    </p:spTree>
    <p:extLst>
      <p:ext uri="{BB962C8B-B14F-4D97-AF65-F5344CB8AC3E}">
        <p14:creationId xmlns:p14="http://schemas.microsoft.com/office/powerpoint/2010/main" val="9313460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3986" tIns="253986" rIns="253986" bIns="253986" anchor="ctr">
            <a:normAutofit/>
          </a:bodyPr>
          <a:lstStyle/>
          <a:p>
            <a:pPr algn="ctr"/>
            <a:r>
              <a:rPr lang="en-US" sz="3600" dirty="0">
                <a:solidFill>
                  <a:srgbClr val="FFFFFF"/>
                </a:solidFill>
                <a:effectLst>
                  <a:outerShdw dist="30000" dir="2700000">
                    <a:srgbClr val="000000">
                      <a:alpha val="70000"/>
                    </a:srgbClr>
                  </a:outerShdw>
                </a:effectLst>
                <a:latin typeface=" bench-nine light"/>
                <a:cs typeface=" bench-nine light"/>
              </a:rPr>
              <a:t>Effective dialogue develops out of a growing </a:t>
            </a:r>
            <a:r>
              <a:rPr lang="en-US" sz="3600" dirty="0">
                <a:solidFill>
                  <a:srgbClr val="FAC090"/>
                </a:solidFill>
                <a:effectLst>
                  <a:outerShdw dist="30000" dir="2700000">
                    <a:srgbClr val="000000">
                      <a:alpha val="70000"/>
                    </a:srgbClr>
                  </a:outerShdw>
                </a:effectLst>
                <a:latin typeface=" bench-nine light"/>
                <a:cs typeface=" bench-nine light"/>
              </a:rPr>
              <a:t>TRUST</a:t>
            </a:r>
            <a:r>
              <a:rPr lang="en-US" sz="3600" dirty="0">
                <a:solidFill>
                  <a:srgbClr val="FFFFFF"/>
                </a:solidFill>
                <a:effectLst>
                  <a:outerShdw dist="30000" dir="2700000">
                    <a:srgbClr val="000000">
                      <a:alpha val="70000"/>
                    </a:srgbClr>
                  </a:outerShdw>
                </a:effectLst>
                <a:latin typeface=" bench-nine light"/>
                <a:cs typeface=" bench-nine light"/>
              </a:rPr>
              <a:t>, </a:t>
            </a:r>
            <a:r>
              <a:rPr lang="en-US" sz="3600" dirty="0">
                <a:solidFill>
                  <a:srgbClr val="FAC090"/>
                </a:solidFill>
                <a:effectLst>
                  <a:outerShdw dist="30000" dir="2700000">
                    <a:srgbClr val="000000">
                      <a:alpha val="70000"/>
                    </a:srgbClr>
                  </a:outerShdw>
                </a:effectLst>
                <a:latin typeface=" bench-nine light"/>
                <a:cs typeface=" bench-nine light"/>
              </a:rPr>
              <a:t>MUTUALITY</a:t>
            </a:r>
            <a:r>
              <a:rPr lang="en-US" sz="3600" dirty="0">
                <a:solidFill>
                  <a:srgbClr val="FFFFFF"/>
                </a:solidFill>
                <a:effectLst>
                  <a:outerShdw dist="30000" dir="2700000">
                    <a:srgbClr val="000000">
                      <a:alpha val="70000"/>
                    </a:srgbClr>
                  </a:outerShdw>
                </a:effectLst>
                <a:latin typeface=" bench-nine light"/>
                <a:cs typeface=" bench-nine light"/>
              </a:rPr>
              <a:t> of concern and an </a:t>
            </a:r>
            <a:r>
              <a:rPr lang="en-US" sz="3600" dirty="0">
                <a:solidFill>
                  <a:srgbClr val="FAC090"/>
                </a:solidFill>
                <a:effectLst>
                  <a:outerShdw dist="30000" dir="2700000">
                    <a:srgbClr val="000000">
                      <a:alpha val="70000"/>
                    </a:srgbClr>
                  </a:outerShdw>
                </a:effectLst>
                <a:latin typeface=" bench-nine light"/>
                <a:cs typeface=" bench-nine light"/>
              </a:rPr>
              <a:t>APPRECIATION </a:t>
            </a:r>
            <a:r>
              <a:rPr lang="en-US" sz="3600" dirty="0">
                <a:solidFill>
                  <a:srgbClr val="FFFFFF"/>
                </a:solidFill>
                <a:effectLst>
                  <a:outerShdw dist="30000" dir="2700000">
                    <a:srgbClr val="000000">
                      <a:alpha val="70000"/>
                    </a:srgbClr>
                  </a:outerShdw>
                </a:effectLst>
                <a:latin typeface=" bench-nine light"/>
                <a:cs typeface=" bench-nine light"/>
              </a:rPr>
              <a:t>of contrasting </a:t>
            </a:r>
            <a:r>
              <a:rPr lang="en-US" sz="3600" dirty="0" smtClean="0">
                <a:solidFill>
                  <a:srgbClr val="FAC090"/>
                </a:solidFill>
                <a:effectLst>
                  <a:outerShdw dist="30000" dir="2700000">
                    <a:srgbClr val="000000">
                      <a:alpha val="70000"/>
                    </a:srgbClr>
                  </a:outerShdw>
                </a:effectLst>
                <a:latin typeface=" bench-nine light"/>
                <a:cs typeface=" bench-nine light"/>
              </a:rPr>
              <a:t>PERSPECTIVES. </a:t>
            </a:r>
            <a:r>
              <a:rPr lang="en-US" dirty="0">
                <a:solidFill>
                  <a:srgbClr val="FFFFFF"/>
                </a:solidFill>
                <a:effectLst>
                  <a:outerShdw dist="30000" dir="2700000">
                    <a:srgbClr val="000000">
                      <a:alpha val="70000"/>
                    </a:srgbClr>
                  </a:outerShdw>
                </a:effectLst>
                <a:latin typeface=" bench-nine light"/>
                <a:cs typeface=" bench-nine light"/>
              </a:rPr>
              <a:t>(Lawrence-Lightfoot, 2004).</a:t>
            </a:r>
          </a:p>
        </p:txBody>
      </p:sp>
      <p:sp>
        <p:nvSpPr>
          <p:cNvPr id="5" name="TextBox 4"/>
          <p:cNvSpPr txBox="1"/>
          <p:nvPr/>
        </p:nvSpPr>
        <p:spPr>
          <a:xfrm>
            <a:off x="0" y="9626601"/>
            <a:ext cx="13004800" cy="121920"/>
          </a:xfrm>
          <a:prstGeom prst="rect">
            <a:avLst/>
          </a:prstGeom>
        </p:spPr>
        <p:txBody>
          <a:bodyPr wrap="none" lIns="253986" tIns="0" rIns="253986" bIns="0" anchor="t"/>
          <a:lstStyle/>
          <a:p>
            <a:pPr algn="l"/>
            <a:r>
              <a:rPr lang="en-US" sz="900" b="1">
                <a:solidFill>
                  <a:srgbClr val="FFFFFF"/>
                </a:solidFill>
                <a:latin typeface="Calibri"/>
              </a:rPr>
              <a:t>cc: Vincepal - https://www.flickr.com/photos/27888006@N05</a:t>
            </a:r>
          </a:p>
        </p:txBody>
      </p:sp>
      <p:pic>
        <p:nvPicPr>
          <p:cNvPr id="6" name="Picture 22" descr="Overview_slide11b"/>
          <p:cNvPicPr>
            <a:picLocks noChangeAspect="1" noChangeArrowheads="1"/>
          </p:cNvPicPr>
          <p:nvPr/>
        </p:nvPicPr>
        <p:blipFill>
          <a:blip r:embed="rId4"/>
          <a:srcRect/>
          <a:stretch>
            <a:fillRect/>
          </a:stretch>
        </p:blipFill>
        <p:spPr bwMode="auto">
          <a:xfrm>
            <a:off x="863600" y="609600"/>
            <a:ext cx="6019800"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493000" y="2971800"/>
            <a:ext cx="4800600" cy="1569660"/>
          </a:xfrm>
          <a:prstGeom prst="rect">
            <a:avLst/>
          </a:prstGeom>
          <a:noFill/>
        </p:spPr>
        <p:txBody>
          <a:bodyPr wrap="square" rtlCol="0">
            <a:spAutoFit/>
          </a:bodyPr>
          <a:lstStyle/>
          <a:p>
            <a:pPr algn="ctr"/>
            <a:r>
              <a:rPr lang="en-US" sz="3200" dirty="0" smtClean="0">
                <a:latin typeface="Bench nine light"/>
                <a:cs typeface="Bench nine light"/>
              </a:rPr>
              <a:t>INTERPROFESSIONAL COLLABORATION for INCLUSIVE EDUCATION</a:t>
            </a:r>
            <a:endParaRPr lang="en-US" sz="3200" dirty="0">
              <a:latin typeface="Bench nine light"/>
              <a:cs typeface="Bench nine light"/>
            </a:endParaRPr>
          </a:p>
        </p:txBody>
      </p:sp>
    </p:spTree>
    <p:extLst>
      <p:ext uri="{BB962C8B-B14F-4D97-AF65-F5344CB8AC3E}">
        <p14:creationId xmlns:p14="http://schemas.microsoft.com/office/powerpoint/2010/main" val="25056663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r>
              <a:rPr lang="en-US" sz="6000" b="0" dirty="0" smtClean="0">
                <a:solidFill>
                  <a:srgbClr val="FFFFFF"/>
                </a:solidFill>
                <a:effectLst>
                  <a:outerShdw blurRad="75000" dir="2700000">
                    <a:srgbClr val="000000">
                      <a:alpha val="50000"/>
                    </a:srgbClr>
                  </a:outerShdw>
                </a:effectLst>
                <a:latin typeface="OpenSans-Light"/>
              </a:rPr>
              <a:t>     </a:t>
            </a:r>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OpenSans-Light"/>
              </a:rPr>
              <a:t>ROLE RELEASE</a:t>
            </a:r>
            <a:r>
              <a:rPr lang="en-US" sz="6000" b="0" dirty="0">
                <a:solidFill>
                  <a:srgbClr val="FFFFFF"/>
                </a:solidFill>
                <a:effectLst>
                  <a:outerShdw blurRad="75000" dir="2700000">
                    <a:srgbClr val="000000">
                      <a:alpha val="50000"/>
                    </a:srgbClr>
                  </a:outerShdw>
                </a:effectLst>
                <a:latin typeface="OpenSans-Light"/>
              </a:rPr>
              <a:t>
</a:t>
            </a:r>
            <a:r>
              <a:rPr lang="en-US" sz="6000" b="0" dirty="0" smtClean="0">
                <a:solidFill>
                  <a:srgbClr val="FFFFFF"/>
                </a:solidFill>
                <a:effectLst>
                  <a:outerShdw blurRad="75000" dir="2700000">
                    <a:srgbClr val="000000">
                      <a:alpha val="50000"/>
                    </a:srgbClr>
                  </a:outerShdw>
                </a:effectLst>
                <a:latin typeface="OpenSans-Light"/>
              </a:rPr>
              <a:t>        </a:t>
            </a:r>
            <a:r>
              <a:rPr lang="en-US" sz="4800" b="0" i="1" dirty="0" smtClean="0">
                <a:solidFill>
                  <a:srgbClr val="FFFFFF"/>
                </a:solidFill>
                <a:effectLst>
                  <a:outerShdw blurRad="75000" dir="2700000">
                    <a:srgbClr val="000000">
                      <a:alpha val="50000"/>
                    </a:srgbClr>
                  </a:outerShdw>
                </a:effectLst>
                <a:latin typeface="OpenSans-Light"/>
              </a:rPr>
              <a:t>-  </a:t>
            </a:r>
            <a:r>
              <a:rPr lang="en-US" sz="4800" b="0" i="1" dirty="0">
                <a:solidFill>
                  <a:srgbClr val="FFFFFF"/>
                </a:solidFill>
                <a:effectLst>
                  <a:outerShdw blurRad="75000" dir="2700000">
                    <a:srgbClr val="000000">
                      <a:alpha val="50000"/>
                    </a:srgbClr>
                  </a:outerShdw>
                </a:effectLst>
                <a:latin typeface="OpenSans-Light"/>
              </a:rPr>
              <a:t>the relinquishing of professional </a:t>
            </a:r>
            <a:r>
              <a:rPr lang="en-US" sz="4800" b="0" i="1" dirty="0" smtClean="0">
                <a:solidFill>
                  <a:srgbClr val="FFFFFF"/>
                </a:solidFill>
                <a:effectLst>
                  <a:outerShdw blurRad="75000" dir="2700000">
                    <a:srgbClr val="000000">
                      <a:alpha val="50000"/>
                    </a:srgbClr>
                  </a:outerShdw>
                </a:effectLst>
                <a:latin typeface="OpenSans-Light"/>
              </a:rPr>
              <a:t>roles</a:t>
            </a:r>
          </a:p>
          <a:p>
            <a:r>
              <a:rPr lang="en-US" sz="4800" i="1" dirty="0">
                <a:solidFill>
                  <a:srgbClr val="FFFFFF"/>
                </a:solidFill>
                <a:effectLst>
                  <a:outerShdw blurRad="75000" dir="2700000">
                    <a:srgbClr val="000000">
                      <a:alpha val="50000"/>
                    </a:srgbClr>
                  </a:outerShdw>
                </a:effectLst>
                <a:latin typeface="OpenSans-Light"/>
              </a:rPr>
              <a:t> </a:t>
            </a:r>
            <a:r>
              <a:rPr lang="en-US" sz="4800" i="1" dirty="0" smtClean="0">
                <a:solidFill>
                  <a:srgbClr val="FFFFFF"/>
                </a:solidFill>
                <a:effectLst>
                  <a:outerShdw blurRad="75000" dir="2700000">
                    <a:srgbClr val="000000">
                      <a:alpha val="50000"/>
                    </a:srgbClr>
                  </a:outerShdw>
                </a:effectLst>
                <a:latin typeface="OpenSans-Light"/>
              </a:rPr>
              <a:t>         </a:t>
            </a:r>
            <a:r>
              <a:rPr lang="en-US" sz="4800" b="0" i="1" dirty="0" smtClean="0">
                <a:solidFill>
                  <a:srgbClr val="FFFFFF"/>
                </a:solidFill>
                <a:effectLst>
                  <a:outerShdw blurRad="75000" dir="2700000">
                    <a:srgbClr val="000000">
                      <a:alpha val="50000"/>
                    </a:srgbClr>
                  </a:outerShdw>
                </a:effectLst>
                <a:latin typeface="OpenSans-Light"/>
              </a:rPr>
              <a:t>   by </a:t>
            </a:r>
            <a:r>
              <a:rPr lang="en-US" sz="4800" b="0" i="1" dirty="0">
                <a:solidFill>
                  <a:srgbClr val="FFFFFF"/>
                </a:solidFill>
                <a:effectLst>
                  <a:outerShdw blurRad="75000" dir="2700000">
                    <a:srgbClr val="000000">
                      <a:alpha val="50000"/>
                    </a:srgbClr>
                  </a:outerShdw>
                </a:effectLst>
                <a:latin typeface="OpenSans-Light"/>
              </a:rPr>
              <a:t>sharing knowledge and skills to </a:t>
            </a:r>
            <a:endParaRPr lang="en-US" sz="4800" b="0" i="1" dirty="0" smtClean="0">
              <a:solidFill>
                <a:srgbClr val="FFFFFF"/>
              </a:solidFill>
              <a:effectLst>
                <a:outerShdw blurRad="75000" dir="2700000">
                  <a:srgbClr val="000000">
                    <a:alpha val="50000"/>
                  </a:srgbClr>
                </a:outerShdw>
              </a:effectLst>
              <a:latin typeface="OpenSans-Light"/>
            </a:endParaRPr>
          </a:p>
          <a:p>
            <a:r>
              <a:rPr lang="en-US" sz="4800" i="1" dirty="0">
                <a:solidFill>
                  <a:srgbClr val="FFFFFF"/>
                </a:solidFill>
                <a:effectLst>
                  <a:outerShdw blurRad="75000" dir="2700000">
                    <a:srgbClr val="000000">
                      <a:alpha val="50000"/>
                    </a:srgbClr>
                  </a:outerShdw>
                </a:effectLst>
                <a:latin typeface="OpenSans-Light"/>
              </a:rPr>
              <a:t> </a:t>
            </a:r>
            <a:r>
              <a:rPr lang="en-US" sz="4800" i="1" dirty="0" smtClean="0">
                <a:solidFill>
                  <a:srgbClr val="FFFFFF"/>
                </a:solidFill>
                <a:effectLst>
                  <a:outerShdw blurRad="75000" dir="2700000">
                    <a:srgbClr val="000000">
                      <a:alpha val="50000"/>
                    </a:srgbClr>
                  </a:outerShdw>
                </a:effectLst>
                <a:latin typeface="OpenSans-Light"/>
              </a:rPr>
              <a:t>            </a:t>
            </a:r>
            <a:r>
              <a:rPr lang="en-US" sz="4800" b="0" i="1" dirty="0" smtClean="0">
                <a:solidFill>
                  <a:srgbClr val="FFFFFF"/>
                </a:solidFill>
                <a:effectLst>
                  <a:outerShdw blurRad="75000" dir="2700000">
                    <a:srgbClr val="000000">
                      <a:alpha val="50000"/>
                    </a:srgbClr>
                  </a:outerShdw>
                </a:effectLst>
                <a:latin typeface="OpenSans-Light"/>
              </a:rPr>
              <a:t>other </a:t>
            </a:r>
            <a:r>
              <a:rPr lang="en-US" sz="4800" b="0" i="1" dirty="0">
                <a:solidFill>
                  <a:srgbClr val="FFFFFF"/>
                </a:solidFill>
                <a:effectLst>
                  <a:outerShdw blurRad="75000" dir="2700000">
                    <a:srgbClr val="000000">
                      <a:alpha val="50000"/>
                    </a:srgbClr>
                  </a:outerShdw>
                </a:effectLst>
                <a:latin typeface="OpenSans-Light"/>
              </a:rPr>
              <a:t>service providers </a:t>
            </a:r>
            <a:r>
              <a:rPr lang="en-US" sz="2000" b="0" dirty="0">
                <a:solidFill>
                  <a:srgbClr val="FFFFFF"/>
                </a:solidFill>
                <a:effectLst>
                  <a:outerShdw blurRad="75000" dir="2700000">
                    <a:srgbClr val="000000">
                      <a:alpha val="50000"/>
                    </a:srgbClr>
                  </a:outerShdw>
                </a:effectLst>
                <a:latin typeface="OpenSans-Light"/>
              </a:rPr>
              <a:t>(</a:t>
            </a:r>
            <a:r>
              <a:rPr lang="en-US" sz="2000" b="0" dirty="0" err="1">
                <a:solidFill>
                  <a:srgbClr val="FFFFFF"/>
                </a:solidFill>
                <a:effectLst>
                  <a:outerShdw blurRad="75000" dir="2700000">
                    <a:srgbClr val="000000">
                      <a:alpha val="50000"/>
                    </a:srgbClr>
                  </a:outerShdw>
                </a:effectLst>
                <a:latin typeface="OpenSans-Light"/>
              </a:rPr>
              <a:t>Gargiulo</a:t>
            </a:r>
            <a:r>
              <a:rPr lang="en-US" sz="2000" b="0" dirty="0">
                <a:solidFill>
                  <a:srgbClr val="FFFFFF"/>
                </a:solidFill>
                <a:effectLst>
                  <a:outerShdw blurRad="75000" dir="2700000">
                    <a:srgbClr val="000000">
                      <a:alpha val="50000"/>
                    </a:srgbClr>
                  </a:outerShdw>
                </a:effectLst>
                <a:latin typeface="OpenSans-Light"/>
              </a:rPr>
              <a:t> &amp; Kilo, 2014</a:t>
            </a:r>
            <a:r>
              <a:rPr lang="en-US" sz="2000" b="0" dirty="0" smtClean="0">
                <a:solidFill>
                  <a:srgbClr val="FFFFFF"/>
                </a:solidFill>
                <a:effectLst>
                  <a:outerShdw blurRad="75000" dir="2700000">
                    <a:srgbClr val="000000">
                      <a:alpha val="50000"/>
                    </a:srgbClr>
                  </a:outerShdw>
                </a:effectLst>
                <a:latin typeface="OpenSans-Light"/>
              </a:rPr>
              <a:t>).</a:t>
            </a:r>
            <a:endParaRPr lang="en-US" sz="2000" b="0" dirty="0">
              <a:solidFill>
                <a:srgbClr val="FFFFFF"/>
              </a:solidFill>
              <a:effectLst>
                <a:outerShdw blurRad="75000" dir="2700000">
                  <a:srgbClr val="000000">
                    <a:alpha val="50000"/>
                  </a:srgbClr>
                </a:outerShdw>
              </a:effectLst>
              <a:latin typeface="OpenSans-Light"/>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bengrey - https://www.flickr.com/photos/28196992@N07</a:t>
            </a:r>
          </a:p>
        </p:txBody>
      </p:sp>
    </p:spTree>
    <p:extLst>
      <p:ext uri="{BB962C8B-B14F-4D97-AF65-F5344CB8AC3E}">
        <p14:creationId xmlns:p14="http://schemas.microsoft.com/office/powerpoint/2010/main" val="706526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1852</TotalTime>
  <Words>1646</Words>
  <Application>Microsoft Macintosh PowerPoint</Application>
  <PresentationFormat>Custom</PresentationFormat>
  <Paragraphs>85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Without INTERPROFESSIONAL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Genevieve Rivadelo-Caballa</cp:lastModifiedBy>
  <cp:revision>33</cp:revision>
  <dcterms:created xsi:type="dcterms:W3CDTF">2006-08-16T00:00:00Z</dcterms:created>
  <dcterms:modified xsi:type="dcterms:W3CDTF">2016-07-23T15:01:41Z</dcterms:modified>
</cp:coreProperties>
</file>