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6" r:id="rId8"/>
    <p:sldId id="262" r:id="rId9"/>
    <p:sldId id="263" r:id="rId10"/>
    <p:sldId id="264" r:id="rId11"/>
    <p:sldId id="267" r:id="rId12"/>
    <p:sldId id="265"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7/20/2016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PH" dirty="0" smtClean="0"/>
              <a:t>NINE PLANES:</a:t>
            </a:r>
            <a:br>
              <a:rPr lang="en-PH" dirty="0" smtClean="0"/>
            </a:br>
            <a:r>
              <a:rPr lang="en-PH" sz="2400" cap="none" dirty="0" smtClean="0"/>
              <a:t>Restructuring Models for Improving Clinical Judgment and Decision-Making</a:t>
            </a:r>
            <a:endParaRPr lang="en-PH" cap="none" dirty="0"/>
          </a:p>
        </p:txBody>
      </p:sp>
      <p:sp>
        <p:nvSpPr>
          <p:cNvPr id="3" name="Subtitle 2"/>
          <p:cNvSpPr>
            <a:spLocks noGrp="1"/>
          </p:cNvSpPr>
          <p:nvPr>
            <p:ph type="subTitle" idx="1"/>
          </p:nvPr>
        </p:nvSpPr>
        <p:spPr/>
        <p:txBody>
          <a:bodyPr/>
          <a:lstStyle/>
          <a:p>
            <a:r>
              <a:rPr lang="en-PH" dirty="0" smtClean="0"/>
              <a:t>Jean </a:t>
            </a:r>
            <a:r>
              <a:rPr lang="en-PH" dirty="0" err="1" smtClean="0"/>
              <a:t>christine</a:t>
            </a:r>
            <a:r>
              <a:rPr lang="en-PH" dirty="0" smtClean="0"/>
              <a:t> vela, </a:t>
            </a:r>
            <a:r>
              <a:rPr lang="en-PH" dirty="0" err="1" smtClean="0"/>
              <a:t>csp-pasp</a:t>
            </a:r>
            <a:endParaRPr lang="en-PH" dirty="0"/>
          </a:p>
        </p:txBody>
      </p:sp>
    </p:spTree>
    <p:extLst>
      <p:ext uri="{BB962C8B-B14F-4D97-AF65-F5344CB8AC3E}">
        <p14:creationId xmlns:p14="http://schemas.microsoft.com/office/powerpoint/2010/main" val="306422395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81600"/>
            <a:ext cx="8839200" cy="548640"/>
          </a:xfrm>
        </p:spPr>
        <p:txBody>
          <a:bodyPr/>
          <a:lstStyle/>
          <a:p>
            <a:pPr algn="r"/>
            <a:r>
              <a:rPr lang="en-PH" dirty="0" smtClean="0"/>
              <a:t>THE NINE PLANES</a:t>
            </a:r>
            <a:endParaRPr lang="en-PH" dirty="0"/>
          </a:p>
        </p:txBody>
      </p:sp>
      <p:sp>
        <p:nvSpPr>
          <p:cNvPr id="4" name="Subtitle 2"/>
          <p:cNvSpPr txBox="1">
            <a:spLocks/>
          </p:cNvSpPr>
          <p:nvPr/>
        </p:nvSpPr>
        <p:spPr>
          <a:xfrm>
            <a:off x="2438400" y="5638800"/>
            <a:ext cx="6511131" cy="1066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r"/>
            <a:r>
              <a:rPr lang="en-PH" sz="1400" b="0" dirty="0" smtClean="0"/>
              <a:t>Sample Application 1:  Vocabulary</a:t>
            </a:r>
          </a:p>
          <a:p>
            <a:pPr algn="r"/>
            <a:r>
              <a:rPr lang="en-PH" sz="1400" b="0" dirty="0" smtClean="0"/>
              <a:t>JEAN CHRISTINE VELA, CSP-PASP</a:t>
            </a:r>
            <a:endParaRPr lang="en-PH" sz="1400" b="0" dirty="0"/>
          </a:p>
        </p:txBody>
      </p:sp>
      <p:sp>
        <p:nvSpPr>
          <p:cNvPr id="26" name="TextBox 25"/>
          <p:cNvSpPr txBox="1"/>
          <p:nvPr/>
        </p:nvSpPr>
        <p:spPr>
          <a:xfrm>
            <a:off x="5818239" y="338138"/>
            <a:ext cx="3131292" cy="2862322"/>
          </a:xfrm>
          <a:prstGeom prst="rect">
            <a:avLst/>
          </a:prstGeom>
          <a:noFill/>
        </p:spPr>
        <p:txBody>
          <a:bodyPr wrap="square" rtlCol="0">
            <a:spAutoFit/>
          </a:bodyPr>
          <a:lstStyle/>
          <a:p>
            <a:r>
              <a:rPr lang="en-PH" b="1" dirty="0" smtClean="0"/>
              <a:t>SAMPLE PROBLEM 1</a:t>
            </a:r>
          </a:p>
          <a:p>
            <a:r>
              <a:rPr lang="en-PH" b="1" dirty="0" smtClean="0"/>
              <a:t>(Intervention)</a:t>
            </a:r>
            <a:endParaRPr lang="en-PH" dirty="0" smtClean="0"/>
          </a:p>
          <a:p>
            <a:endParaRPr lang="en-PH" dirty="0"/>
          </a:p>
          <a:p>
            <a:r>
              <a:rPr lang="en-PH" dirty="0" smtClean="0"/>
              <a:t>Upon testing, client was found to be able to match actual objects to pictures but is unable to follow the instruction to “point”.  Active search is also intact given the name of the object.</a:t>
            </a:r>
            <a:endParaRPr lang="en-PH"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9050"/>
            <a:ext cx="6826955" cy="6698950"/>
          </a:xfrm>
          <a:prstGeom prst="rect">
            <a:avLst/>
          </a:prstGeom>
        </p:spPr>
      </p:pic>
    </p:spTree>
    <p:extLst>
      <p:ext uri="{BB962C8B-B14F-4D97-AF65-F5344CB8AC3E}">
        <p14:creationId xmlns:p14="http://schemas.microsoft.com/office/powerpoint/2010/main" val="252821143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SAMPLE APPLICATION 2</a:t>
            </a:r>
            <a:endParaRPr lang="en-PH" dirty="0"/>
          </a:p>
        </p:txBody>
      </p:sp>
      <p:sp>
        <p:nvSpPr>
          <p:cNvPr id="3" name="Text Placeholder 2"/>
          <p:cNvSpPr>
            <a:spLocks noGrp="1"/>
          </p:cNvSpPr>
          <p:nvPr>
            <p:ph type="body" idx="1"/>
          </p:nvPr>
        </p:nvSpPr>
        <p:spPr/>
        <p:txBody>
          <a:bodyPr/>
          <a:lstStyle/>
          <a:p>
            <a:r>
              <a:rPr lang="en-PH" dirty="0" smtClean="0"/>
              <a:t>CODING TRUE-WORD COMBINATIONS</a:t>
            </a:r>
            <a:endParaRPr lang="en-PH" dirty="0"/>
          </a:p>
        </p:txBody>
      </p:sp>
      <p:pic>
        <p:nvPicPr>
          <p:cNvPr id="4" name="Picture 4" descr="http://i.marketingprofs.com/assets/images/articles/lg/140430-Red-fox-and-hedgehog-lg.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19203266">
            <a:off x="562361" y="1120362"/>
            <a:ext cx="33528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66857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81600"/>
            <a:ext cx="8839200" cy="548640"/>
          </a:xfrm>
        </p:spPr>
        <p:txBody>
          <a:bodyPr/>
          <a:lstStyle/>
          <a:p>
            <a:pPr algn="r"/>
            <a:r>
              <a:rPr lang="en-PH" dirty="0" smtClean="0"/>
              <a:t>THE NINE PLANES</a:t>
            </a:r>
            <a:endParaRPr lang="en-PH" dirty="0"/>
          </a:p>
        </p:txBody>
      </p:sp>
      <p:sp>
        <p:nvSpPr>
          <p:cNvPr id="4" name="Subtitle 2"/>
          <p:cNvSpPr txBox="1">
            <a:spLocks/>
          </p:cNvSpPr>
          <p:nvPr/>
        </p:nvSpPr>
        <p:spPr>
          <a:xfrm>
            <a:off x="2438400" y="5638800"/>
            <a:ext cx="6511131" cy="1066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r"/>
            <a:r>
              <a:rPr lang="en-PH" sz="1400" b="0" dirty="0" smtClean="0"/>
              <a:t>Sample Application 2:  True Word Combinations</a:t>
            </a:r>
          </a:p>
          <a:p>
            <a:pPr algn="r"/>
            <a:r>
              <a:rPr lang="en-PH" sz="1400" b="0" dirty="0" smtClean="0"/>
              <a:t>JEAN CHRISTINE VELA, CSP-PASP</a:t>
            </a:r>
            <a:endParaRPr lang="en-PH" sz="1400" b="0" dirty="0"/>
          </a:p>
        </p:txBody>
      </p:sp>
      <p:pic>
        <p:nvPicPr>
          <p:cNvPr id="3076" name="Picture 4" descr="http://i.marketingprofs.com/assets/images/articles/lg/140430-Red-fox-and-hedgehog-lg.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791200" y="2698333"/>
            <a:ext cx="33528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81" y="178715"/>
            <a:ext cx="6930579" cy="6698950"/>
          </a:xfrm>
          <a:prstGeom prst="rect">
            <a:avLst/>
          </a:prstGeom>
        </p:spPr>
      </p:pic>
    </p:spTree>
    <p:extLst>
      <p:ext uri="{BB962C8B-B14F-4D97-AF65-F5344CB8AC3E}">
        <p14:creationId xmlns:p14="http://schemas.microsoft.com/office/powerpoint/2010/main" val="73583176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81600"/>
            <a:ext cx="8839200" cy="548640"/>
          </a:xfrm>
        </p:spPr>
        <p:txBody>
          <a:bodyPr/>
          <a:lstStyle/>
          <a:p>
            <a:pPr algn="r"/>
            <a:r>
              <a:rPr lang="en-PH" dirty="0" smtClean="0"/>
              <a:t>THE NINE PLANES</a:t>
            </a:r>
            <a:endParaRPr lang="en-PH" dirty="0"/>
          </a:p>
        </p:txBody>
      </p:sp>
      <p:sp>
        <p:nvSpPr>
          <p:cNvPr id="4" name="Subtitle 2"/>
          <p:cNvSpPr txBox="1">
            <a:spLocks/>
          </p:cNvSpPr>
          <p:nvPr/>
        </p:nvSpPr>
        <p:spPr>
          <a:xfrm>
            <a:off x="2438400" y="5638800"/>
            <a:ext cx="6511131" cy="1066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r"/>
            <a:r>
              <a:rPr lang="en-PH" sz="1400" b="0" dirty="0" smtClean="0"/>
              <a:t>Sample Application 2:  True Word Combinations</a:t>
            </a:r>
          </a:p>
          <a:p>
            <a:pPr algn="r"/>
            <a:r>
              <a:rPr lang="en-PH" sz="1400" b="0" dirty="0" smtClean="0"/>
              <a:t>JEAN CHRISTINE VELA, CSP-PASP</a:t>
            </a:r>
            <a:endParaRPr lang="en-PH" sz="1400" b="0" dirty="0"/>
          </a:p>
        </p:txBody>
      </p:sp>
      <p:sp>
        <p:nvSpPr>
          <p:cNvPr id="26" name="TextBox 25"/>
          <p:cNvSpPr txBox="1"/>
          <p:nvPr/>
        </p:nvSpPr>
        <p:spPr>
          <a:xfrm>
            <a:off x="5818239" y="338138"/>
            <a:ext cx="3131292" cy="3416320"/>
          </a:xfrm>
          <a:prstGeom prst="rect">
            <a:avLst/>
          </a:prstGeom>
          <a:noFill/>
        </p:spPr>
        <p:txBody>
          <a:bodyPr wrap="square" rtlCol="0">
            <a:spAutoFit/>
          </a:bodyPr>
          <a:lstStyle/>
          <a:p>
            <a:r>
              <a:rPr lang="en-PH" b="1" dirty="0" smtClean="0"/>
              <a:t>SAMPLE PROBLEM 2</a:t>
            </a:r>
          </a:p>
          <a:p>
            <a:r>
              <a:rPr lang="en-PH" b="1" dirty="0" smtClean="0"/>
              <a:t>(Assessment)</a:t>
            </a:r>
            <a:endParaRPr lang="en-PH" b="1" dirty="0"/>
          </a:p>
          <a:p>
            <a:endParaRPr lang="en-PH" dirty="0"/>
          </a:p>
          <a:p>
            <a:r>
              <a:rPr lang="en-PH" dirty="0" smtClean="0"/>
              <a:t>Client is able to point to words given their names and is able to label familiar objects and actions in various communication settings.  However, client is unable to code 2-word combinations and sticks to single-word utterances.</a:t>
            </a:r>
            <a:endParaRPr lang="en-PH"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81173"/>
            <a:ext cx="6826955" cy="6698950"/>
          </a:xfrm>
          <a:prstGeom prst="rect">
            <a:avLst/>
          </a:prstGeom>
        </p:spPr>
      </p:pic>
    </p:spTree>
    <p:extLst>
      <p:ext uri="{BB962C8B-B14F-4D97-AF65-F5344CB8AC3E}">
        <p14:creationId xmlns:p14="http://schemas.microsoft.com/office/powerpoint/2010/main" val="395624583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81600"/>
            <a:ext cx="8839200" cy="548640"/>
          </a:xfrm>
        </p:spPr>
        <p:txBody>
          <a:bodyPr/>
          <a:lstStyle/>
          <a:p>
            <a:pPr algn="r"/>
            <a:r>
              <a:rPr lang="en-PH" dirty="0" smtClean="0"/>
              <a:t>THE NINE PLANES</a:t>
            </a:r>
            <a:endParaRPr lang="en-PH" dirty="0"/>
          </a:p>
        </p:txBody>
      </p:sp>
      <p:sp>
        <p:nvSpPr>
          <p:cNvPr id="4" name="Subtitle 2"/>
          <p:cNvSpPr txBox="1">
            <a:spLocks/>
          </p:cNvSpPr>
          <p:nvPr/>
        </p:nvSpPr>
        <p:spPr>
          <a:xfrm>
            <a:off x="2438400" y="5638800"/>
            <a:ext cx="6511131" cy="1066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r"/>
            <a:r>
              <a:rPr lang="en-PH" sz="1400" b="0" dirty="0" smtClean="0"/>
              <a:t>Sample Application 2:  True Word Combinations</a:t>
            </a:r>
          </a:p>
          <a:p>
            <a:pPr algn="r"/>
            <a:r>
              <a:rPr lang="en-PH" sz="1400" b="0" dirty="0" smtClean="0"/>
              <a:t>JEAN CHRISTINE VELA, CSP-PASP</a:t>
            </a:r>
            <a:endParaRPr lang="en-PH" sz="1400" b="0" dirty="0"/>
          </a:p>
        </p:txBody>
      </p:sp>
      <p:sp>
        <p:nvSpPr>
          <p:cNvPr id="26" name="TextBox 25"/>
          <p:cNvSpPr txBox="1"/>
          <p:nvPr/>
        </p:nvSpPr>
        <p:spPr>
          <a:xfrm>
            <a:off x="5818239" y="338138"/>
            <a:ext cx="3131292" cy="3139321"/>
          </a:xfrm>
          <a:prstGeom prst="rect">
            <a:avLst/>
          </a:prstGeom>
          <a:noFill/>
        </p:spPr>
        <p:txBody>
          <a:bodyPr wrap="square" rtlCol="0">
            <a:spAutoFit/>
          </a:bodyPr>
          <a:lstStyle/>
          <a:p>
            <a:r>
              <a:rPr lang="en-PH" b="1" dirty="0" smtClean="0"/>
              <a:t>SAMPLE PROBLEM 2</a:t>
            </a:r>
          </a:p>
          <a:p>
            <a:r>
              <a:rPr lang="en-PH" b="1" dirty="0" smtClean="0"/>
              <a:t>(Intervention)</a:t>
            </a:r>
            <a:endParaRPr lang="en-PH" b="1" dirty="0"/>
          </a:p>
          <a:p>
            <a:endParaRPr lang="en-PH" dirty="0"/>
          </a:p>
          <a:p>
            <a:r>
              <a:rPr lang="en-PH" dirty="0" smtClean="0"/>
              <a:t>Upon testing, accuracy in responding to “</a:t>
            </a:r>
            <a:r>
              <a:rPr lang="en-PH" i="1" dirty="0" smtClean="0"/>
              <a:t>What is this?</a:t>
            </a:r>
            <a:r>
              <a:rPr lang="en-PH" dirty="0" smtClean="0"/>
              <a:t>” versus “</a:t>
            </a:r>
            <a:r>
              <a:rPr lang="en-PH" i="1" dirty="0" smtClean="0"/>
              <a:t>What is the </a:t>
            </a:r>
            <a:r>
              <a:rPr lang="en-PH" dirty="0" smtClean="0"/>
              <a:t>[agent]</a:t>
            </a:r>
            <a:r>
              <a:rPr lang="en-PH" i="1" dirty="0" smtClean="0"/>
              <a:t> doing?</a:t>
            </a:r>
            <a:r>
              <a:rPr lang="en-PH" dirty="0" smtClean="0"/>
              <a:t>” was inconsistent.  Recall of components and sequences of word lists through a replication task was also inconsistent.</a:t>
            </a:r>
            <a:endParaRPr lang="en-PH"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8882"/>
            <a:ext cx="6826955" cy="6698950"/>
          </a:xfrm>
          <a:prstGeom prst="rect">
            <a:avLst/>
          </a:prstGeom>
        </p:spPr>
      </p:pic>
    </p:spTree>
    <p:extLst>
      <p:ext uri="{BB962C8B-B14F-4D97-AF65-F5344CB8AC3E}">
        <p14:creationId xmlns:p14="http://schemas.microsoft.com/office/powerpoint/2010/main" val="201868057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SAMPLE APPLICATION 3</a:t>
            </a:r>
            <a:endParaRPr lang="en-PH" dirty="0"/>
          </a:p>
        </p:txBody>
      </p:sp>
      <p:sp>
        <p:nvSpPr>
          <p:cNvPr id="3" name="Text Placeholder 2"/>
          <p:cNvSpPr>
            <a:spLocks noGrp="1"/>
          </p:cNvSpPr>
          <p:nvPr>
            <p:ph type="body" idx="1"/>
          </p:nvPr>
        </p:nvSpPr>
        <p:spPr/>
        <p:txBody>
          <a:bodyPr/>
          <a:lstStyle/>
          <a:p>
            <a:r>
              <a:rPr lang="en-PH" dirty="0" smtClean="0"/>
              <a:t>NARRATIVE LANGUAGE</a:t>
            </a:r>
            <a:endParaRPr lang="en-PH" dirty="0"/>
          </a:p>
        </p:txBody>
      </p:sp>
      <p:pic>
        <p:nvPicPr>
          <p:cNvPr id="4" name="Picture 4" descr="http://i.marketingprofs.com/assets/images/articles/lg/140430-Red-fox-and-hedgehog-lg.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19203266">
            <a:off x="562361" y="1120362"/>
            <a:ext cx="33528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89155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81600"/>
            <a:ext cx="8839200" cy="548640"/>
          </a:xfrm>
        </p:spPr>
        <p:txBody>
          <a:bodyPr/>
          <a:lstStyle/>
          <a:p>
            <a:pPr algn="r"/>
            <a:r>
              <a:rPr lang="en-PH" dirty="0" smtClean="0"/>
              <a:t>THE NINE PLANES</a:t>
            </a:r>
            <a:endParaRPr lang="en-PH" dirty="0"/>
          </a:p>
        </p:txBody>
      </p:sp>
      <p:sp>
        <p:nvSpPr>
          <p:cNvPr id="4" name="Subtitle 2"/>
          <p:cNvSpPr txBox="1">
            <a:spLocks/>
          </p:cNvSpPr>
          <p:nvPr/>
        </p:nvSpPr>
        <p:spPr>
          <a:xfrm>
            <a:off x="2438400" y="5638800"/>
            <a:ext cx="6511131" cy="1066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r"/>
            <a:r>
              <a:rPr lang="en-PH" sz="1400" b="0" dirty="0" smtClean="0"/>
              <a:t>Sample Application </a:t>
            </a:r>
            <a:r>
              <a:rPr lang="en-PH" sz="1400" b="0" dirty="0"/>
              <a:t>3</a:t>
            </a:r>
            <a:r>
              <a:rPr lang="en-PH" sz="1400" b="0" dirty="0" smtClean="0"/>
              <a:t>:  Narrative Language</a:t>
            </a:r>
          </a:p>
          <a:p>
            <a:pPr algn="r"/>
            <a:r>
              <a:rPr lang="en-PH" sz="1400" b="0" dirty="0" smtClean="0"/>
              <a:t>JEAN CHRISTINE VELA, CSP-PASP</a:t>
            </a:r>
            <a:endParaRPr lang="en-PH" sz="1400" b="0" dirty="0"/>
          </a:p>
        </p:txBody>
      </p:sp>
      <p:pic>
        <p:nvPicPr>
          <p:cNvPr id="3076" name="Picture 4" descr="http://i.marketingprofs.com/assets/images/articles/lg/140430-Red-fox-and-hedgehog-lg.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791200" y="2698333"/>
            <a:ext cx="33528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8547"/>
            <a:ext cx="6826955" cy="6698950"/>
          </a:xfrm>
          <a:prstGeom prst="rect">
            <a:avLst/>
          </a:prstGeom>
        </p:spPr>
      </p:pic>
    </p:spTree>
    <p:extLst>
      <p:ext uri="{BB962C8B-B14F-4D97-AF65-F5344CB8AC3E}">
        <p14:creationId xmlns:p14="http://schemas.microsoft.com/office/powerpoint/2010/main" val="422805418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81600"/>
            <a:ext cx="8839200" cy="548640"/>
          </a:xfrm>
        </p:spPr>
        <p:txBody>
          <a:bodyPr/>
          <a:lstStyle/>
          <a:p>
            <a:pPr algn="r"/>
            <a:r>
              <a:rPr lang="en-PH" dirty="0" smtClean="0"/>
              <a:t>THE NINE PLANES</a:t>
            </a:r>
            <a:endParaRPr lang="en-PH" dirty="0"/>
          </a:p>
        </p:txBody>
      </p:sp>
      <p:sp>
        <p:nvSpPr>
          <p:cNvPr id="4" name="Subtitle 2"/>
          <p:cNvSpPr txBox="1">
            <a:spLocks/>
          </p:cNvSpPr>
          <p:nvPr/>
        </p:nvSpPr>
        <p:spPr>
          <a:xfrm>
            <a:off x="2438400" y="5638800"/>
            <a:ext cx="6511131" cy="1066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r"/>
            <a:r>
              <a:rPr lang="en-PH" sz="1400" b="0" dirty="0" smtClean="0"/>
              <a:t>Sample Application 3:  Narrative Language</a:t>
            </a:r>
          </a:p>
          <a:p>
            <a:pPr algn="r"/>
            <a:r>
              <a:rPr lang="en-PH" sz="1400" b="0" dirty="0" smtClean="0"/>
              <a:t>JEAN CHRISTINE VELA, CSP-PASP</a:t>
            </a:r>
            <a:endParaRPr lang="en-PH" sz="1400" b="0" dirty="0"/>
          </a:p>
        </p:txBody>
      </p:sp>
      <p:sp>
        <p:nvSpPr>
          <p:cNvPr id="26" name="TextBox 25"/>
          <p:cNvSpPr txBox="1"/>
          <p:nvPr/>
        </p:nvSpPr>
        <p:spPr>
          <a:xfrm>
            <a:off x="5818239" y="338138"/>
            <a:ext cx="3131292" cy="3693319"/>
          </a:xfrm>
          <a:prstGeom prst="rect">
            <a:avLst/>
          </a:prstGeom>
          <a:noFill/>
        </p:spPr>
        <p:txBody>
          <a:bodyPr wrap="square" rtlCol="0">
            <a:spAutoFit/>
          </a:bodyPr>
          <a:lstStyle/>
          <a:p>
            <a:r>
              <a:rPr lang="en-PH" b="1" dirty="0" smtClean="0"/>
              <a:t>SAMPLE PROBLEM 3</a:t>
            </a:r>
          </a:p>
          <a:p>
            <a:r>
              <a:rPr lang="en-PH" b="1" dirty="0" smtClean="0"/>
              <a:t>(Assessment)</a:t>
            </a:r>
            <a:endParaRPr lang="en-PH" b="1" dirty="0"/>
          </a:p>
          <a:p>
            <a:endParaRPr lang="en-PH" dirty="0"/>
          </a:p>
          <a:p>
            <a:r>
              <a:rPr lang="en-PH" dirty="0" smtClean="0"/>
              <a:t>Client is able to code various sentence forms but is unable to relate his experiences using a narrative.  He is able to answer questions about character, time and place details.  However, he is unable to answer </a:t>
            </a:r>
            <a:r>
              <a:rPr lang="en-PH" i="1" dirty="0" smtClean="0"/>
              <a:t>Why</a:t>
            </a:r>
            <a:r>
              <a:rPr lang="en-PH" dirty="0" smtClean="0"/>
              <a:t> and </a:t>
            </a:r>
            <a:r>
              <a:rPr lang="en-PH" i="1" dirty="0" smtClean="0"/>
              <a:t>How</a:t>
            </a:r>
            <a:r>
              <a:rPr lang="en-PH" dirty="0" smtClean="0"/>
              <a:t> questions about experienced events.</a:t>
            </a:r>
            <a:endParaRPr lang="en-PH"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9050"/>
            <a:ext cx="6826955" cy="6698950"/>
          </a:xfrm>
          <a:prstGeom prst="rect">
            <a:avLst/>
          </a:prstGeom>
        </p:spPr>
      </p:pic>
    </p:spTree>
    <p:extLst>
      <p:ext uri="{BB962C8B-B14F-4D97-AF65-F5344CB8AC3E}">
        <p14:creationId xmlns:p14="http://schemas.microsoft.com/office/powerpoint/2010/main" val="374168534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81600"/>
            <a:ext cx="8839200" cy="548640"/>
          </a:xfrm>
        </p:spPr>
        <p:txBody>
          <a:bodyPr/>
          <a:lstStyle/>
          <a:p>
            <a:pPr algn="r"/>
            <a:r>
              <a:rPr lang="en-PH" dirty="0" smtClean="0"/>
              <a:t>THE NINE PLANES</a:t>
            </a:r>
            <a:endParaRPr lang="en-PH" dirty="0"/>
          </a:p>
        </p:txBody>
      </p:sp>
      <p:sp>
        <p:nvSpPr>
          <p:cNvPr id="4" name="Subtitle 2"/>
          <p:cNvSpPr txBox="1">
            <a:spLocks/>
          </p:cNvSpPr>
          <p:nvPr/>
        </p:nvSpPr>
        <p:spPr>
          <a:xfrm>
            <a:off x="2438400" y="5638800"/>
            <a:ext cx="6511131" cy="1066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r"/>
            <a:r>
              <a:rPr lang="en-PH" sz="1400" b="0" dirty="0" smtClean="0"/>
              <a:t>Sample Application 3:  Narrative Language</a:t>
            </a:r>
          </a:p>
          <a:p>
            <a:pPr algn="r"/>
            <a:r>
              <a:rPr lang="en-PH" sz="1400" b="0" dirty="0" smtClean="0"/>
              <a:t>JEAN CHRISTINE VELA, CSP-PASP</a:t>
            </a:r>
            <a:endParaRPr lang="en-PH" sz="1400" b="0" dirty="0"/>
          </a:p>
        </p:txBody>
      </p:sp>
      <p:sp>
        <p:nvSpPr>
          <p:cNvPr id="26" name="TextBox 25"/>
          <p:cNvSpPr txBox="1"/>
          <p:nvPr/>
        </p:nvSpPr>
        <p:spPr>
          <a:xfrm>
            <a:off x="5818239" y="338138"/>
            <a:ext cx="3131292" cy="4524315"/>
          </a:xfrm>
          <a:prstGeom prst="rect">
            <a:avLst/>
          </a:prstGeom>
          <a:noFill/>
        </p:spPr>
        <p:txBody>
          <a:bodyPr wrap="square" rtlCol="0">
            <a:spAutoFit/>
          </a:bodyPr>
          <a:lstStyle/>
          <a:p>
            <a:r>
              <a:rPr lang="en-PH" b="1" dirty="0" smtClean="0"/>
              <a:t>SAMPLE PROBLEM 3</a:t>
            </a:r>
          </a:p>
          <a:p>
            <a:r>
              <a:rPr lang="en-PH" b="1" dirty="0" smtClean="0"/>
              <a:t>(Intervention)</a:t>
            </a:r>
            <a:endParaRPr lang="en-PH" b="1" dirty="0"/>
          </a:p>
          <a:p>
            <a:endParaRPr lang="en-PH" dirty="0"/>
          </a:p>
          <a:p>
            <a:r>
              <a:rPr lang="en-PH" dirty="0" smtClean="0"/>
              <a:t>Upon evaluation, the child was seen to be able to detect absurdities in pictured events as well as in sentences.  However, limitations were noted in understanding relationships among events.  Difficulties were likewise noted in identifying main ideas and grouping (as well as enumerating) supporting details.</a:t>
            </a:r>
            <a:endParaRPr lang="en-PH"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1005"/>
            <a:ext cx="6826955" cy="6698950"/>
          </a:xfrm>
          <a:prstGeom prst="rect">
            <a:avLst/>
          </a:prstGeom>
        </p:spPr>
      </p:pic>
    </p:spTree>
    <p:extLst>
      <p:ext uri="{BB962C8B-B14F-4D97-AF65-F5344CB8AC3E}">
        <p14:creationId xmlns:p14="http://schemas.microsoft.com/office/powerpoint/2010/main" val="66202879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4038600"/>
            <a:ext cx="5650992" cy="1207509"/>
          </a:xfrm>
        </p:spPr>
        <p:txBody>
          <a:bodyPr/>
          <a:lstStyle/>
          <a:p>
            <a:pPr algn="r"/>
            <a:r>
              <a:rPr lang="en-PH" sz="4400" dirty="0" smtClean="0"/>
              <a:t>“</a:t>
            </a:r>
            <a:r>
              <a:rPr lang="en-PH" sz="4400" cap="none" dirty="0" smtClean="0"/>
              <a:t>All models are wrong </a:t>
            </a:r>
            <a:br>
              <a:rPr lang="en-PH" sz="4400" cap="none" dirty="0" smtClean="0"/>
            </a:br>
            <a:r>
              <a:rPr lang="en-PH" sz="4400" cap="none" dirty="0" smtClean="0"/>
              <a:t>but some are useful.”</a:t>
            </a:r>
            <a:endParaRPr lang="en-PH" sz="4400" cap="none" dirty="0"/>
          </a:p>
        </p:txBody>
      </p:sp>
      <p:sp>
        <p:nvSpPr>
          <p:cNvPr id="3" name="Text Placeholder 2"/>
          <p:cNvSpPr>
            <a:spLocks noGrp="1"/>
          </p:cNvSpPr>
          <p:nvPr>
            <p:ph type="body" idx="1"/>
          </p:nvPr>
        </p:nvSpPr>
        <p:spPr>
          <a:xfrm>
            <a:off x="2514600" y="5257800"/>
            <a:ext cx="6510528" cy="762000"/>
          </a:xfrm>
        </p:spPr>
        <p:txBody>
          <a:bodyPr/>
          <a:lstStyle/>
          <a:p>
            <a:pPr algn="r"/>
            <a:r>
              <a:rPr lang="en-PH" dirty="0" smtClean="0"/>
              <a:t>GEORGE E.P. BOX</a:t>
            </a:r>
          </a:p>
          <a:p>
            <a:pPr algn="r"/>
            <a:r>
              <a:rPr lang="en-PH" cap="none" dirty="0" smtClean="0"/>
              <a:t>Statistician</a:t>
            </a:r>
            <a:endParaRPr lang="en-PH" cap="none" dirty="0"/>
          </a:p>
        </p:txBody>
      </p:sp>
      <p:pic>
        <p:nvPicPr>
          <p:cNvPr id="4" name="Picture 4" descr="http://i.marketingprofs.com/assets/images/articles/lg/140430-Red-fox-and-hedgehog-lg.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81000" y="457200"/>
            <a:ext cx="3723968" cy="2482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34705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81600"/>
            <a:ext cx="8839200" cy="548640"/>
          </a:xfrm>
        </p:spPr>
        <p:txBody>
          <a:bodyPr/>
          <a:lstStyle/>
          <a:p>
            <a:pPr algn="r"/>
            <a:r>
              <a:rPr lang="en-PH" dirty="0" smtClean="0"/>
              <a:t>Model thinking</a:t>
            </a:r>
            <a:endParaRPr lang="en-PH" dirty="0"/>
          </a:p>
        </p:txBody>
      </p:sp>
      <p:sp>
        <p:nvSpPr>
          <p:cNvPr id="3" name="Content Placeholder 2"/>
          <p:cNvSpPr>
            <a:spLocks noGrp="1"/>
          </p:cNvSpPr>
          <p:nvPr>
            <p:ph idx="1"/>
          </p:nvPr>
        </p:nvSpPr>
        <p:spPr>
          <a:xfrm>
            <a:off x="381000" y="304800"/>
            <a:ext cx="8534400" cy="4495800"/>
          </a:xfrm>
        </p:spPr>
        <p:txBody>
          <a:bodyPr>
            <a:normAutofit/>
          </a:bodyPr>
          <a:lstStyle/>
          <a:p>
            <a:pPr marL="0" indent="0"/>
            <a:r>
              <a:rPr lang="en-PH" sz="2800" i="1" dirty="0" smtClean="0"/>
              <a:t>Why Construct and Restructure Models?</a:t>
            </a:r>
            <a:endParaRPr lang="en-PH" sz="2800" b="0" dirty="0" smtClean="0"/>
          </a:p>
          <a:p>
            <a:pPr marL="514350" indent="-514350">
              <a:buFont typeface="+mj-lt"/>
              <a:buAutoNum type="arabicPeriod"/>
            </a:pPr>
            <a:r>
              <a:rPr lang="en-PH" sz="2800" b="0" dirty="0" smtClean="0"/>
              <a:t>Explanation does not imply prediction.</a:t>
            </a:r>
          </a:p>
          <a:p>
            <a:pPr marL="514350" indent="-514350">
              <a:buFont typeface="+mj-lt"/>
              <a:buAutoNum type="arabicPeriod"/>
            </a:pPr>
            <a:r>
              <a:rPr lang="en-PH" sz="2800" b="0" dirty="0" smtClean="0"/>
              <a:t>Models guide data collection.</a:t>
            </a:r>
          </a:p>
          <a:p>
            <a:pPr marL="514350" indent="-514350">
              <a:buFont typeface="+mj-lt"/>
              <a:buAutoNum type="arabicPeriod"/>
            </a:pPr>
            <a:r>
              <a:rPr lang="en-PH" sz="2800" b="0" dirty="0" smtClean="0"/>
              <a:t>Models illuminate core dynamics.</a:t>
            </a:r>
          </a:p>
          <a:p>
            <a:pPr marL="514350" indent="-514350">
              <a:buFont typeface="+mj-lt"/>
              <a:buAutoNum type="arabicPeriod"/>
            </a:pPr>
            <a:r>
              <a:rPr lang="en-PH" sz="2800" b="0" dirty="0" smtClean="0"/>
              <a:t>Models suggest analogies.</a:t>
            </a:r>
          </a:p>
          <a:p>
            <a:pPr marL="514350" indent="-514350">
              <a:buFont typeface="+mj-lt"/>
              <a:buAutoNum type="arabicPeriod"/>
            </a:pPr>
            <a:r>
              <a:rPr lang="en-PH" sz="2800" b="0" dirty="0" smtClean="0"/>
              <a:t>Models move us from “ignorant </a:t>
            </a:r>
            <a:r>
              <a:rPr lang="en-PH" sz="2800" b="0" dirty="0" err="1" smtClean="0"/>
              <a:t>militance</a:t>
            </a:r>
            <a:r>
              <a:rPr lang="en-PH" sz="2800" b="0" dirty="0" smtClean="0"/>
              <a:t>” to “militant ignorance”.</a:t>
            </a:r>
            <a:endParaRPr lang="en-PH" sz="2800" dirty="0"/>
          </a:p>
        </p:txBody>
      </p:sp>
      <p:sp>
        <p:nvSpPr>
          <p:cNvPr id="4" name="Subtitle 2"/>
          <p:cNvSpPr txBox="1">
            <a:spLocks/>
          </p:cNvSpPr>
          <p:nvPr/>
        </p:nvSpPr>
        <p:spPr>
          <a:xfrm>
            <a:off x="2438400" y="5638800"/>
            <a:ext cx="6511131" cy="1066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r"/>
            <a:r>
              <a:rPr lang="en-PH" sz="1400" b="0" dirty="0" smtClean="0"/>
              <a:t>JOSHUA M. EPSTEIN</a:t>
            </a:r>
          </a:p>
          <a:p>
            <a:pPr algn="r"/>
            <a:r>
              <a:rPr lang="en-PH" sz="1400" b="0" dirty="0" smtClean="0"/>
              <a:t>Professor – John Hopkins University</a:t>
            </a:r>
          </a:p>
          <a:p>
            <a:pPr algn="r"/>
            <a:r>
              <a:rPr lang="en-PH" sz="1400" b="0" dirty="0" smtClean="0"/>
              <a:t>Advanced Modeling in the Social, Behavioral and Health Sciences</a:t>
            </a:r>
            <a:endParaRPr lang="en-PH" sz="1400" b="0" dirty="0"/>
          </a:p>
        </p:txBody>
      </p:sp>
    </p:spTree>
    <p:extLst>
      <p:ext uri="{BB962C8B-B14F-4D97-AF65-F5344CB8AC3E}">
        <p14:creationId xmlns:p14="http://schemas.microsoft.com/office/powerpoint/2010/main" val="328790109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81600"/>
            <a:ext cx="8839200" cy="548640"/>
          </a:xfrm>
        </p:spPr>
        <p:txBody>
          <a:bodyPr/>
          <a:lstStyle/>
          <a:p>
            <a:pPr algn="r"/>
            <a:r>
              <a:rPr lang="en-PH" dirty="0" smtClean="0"/>
              <a:t>FOXES vs. HEDGEHOGS</a:t>
            </a:r>
            <a:endParaRPr lang="en-PH" dirty="0"/>
          </a:p>
        </p:txBody>
      </p:sp>
      <p:sp>
        <p:nvSpPr>
          <p:cNvPr id="4" name="Subtitle 2"/>
          <p:cNvSpPr txBox="1">
            <a:spLocks/>
          </p:cNvSpPr>
          <p:nvPr/>
        </p:nvSpPr>
        <p:spPr>
          <a:xfrm>
            <a:off x="2438400" y="5638800"/>
            <a:ext cx="6511131" cy="1066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r"/>
            <a:r>
              <a:rPr lang="en-PH" sz="1400" b="0" dirty="0" smtClean="0"/>
              <a:t>ISAIAH BERLIN, PHILIP TETLOCK</a:t>
            </a:r>
          </a:p>
          <a:p>
            <a:pPr algn="r"/>
            <a:r>
              <a:rPr lang="en-PH" sz="1400" b="0" i="1" dirty="0" smtClean="0"/>
              <a:t>Cites Greek poet </a:t>
            </a:r>
            <a:r>
              <a:rPr lang="en-PH" sz="1400" b="0" i="1" dirty="0" err="1" smtClean="0"/>
              <a:t>Achilochus</a:t>
            </a:r>
            <a:endParaRPr lang="en-PH" sz="1400" b="0" i="1" dirty="0" smtClean="0"/>
          </a:p>
          <a:p>
            <a:pPr algn="r"/>
            <a:r>
              <a:rPr lang="en-PH" sz="1400" b="0" i="1" dirty="0" smtClean="0"/>
              <a:t>“The fox knows many things, but the hedgehog knows one big thing.”</a:t>
            </a:r>
            <a:endParaRPr lang="en-PH" sz="1400" b="0" i="1" dirty="0"/>
          </a:p>
        </p:txBody>
      </p:sp>
      <p:sp>
        <p:nvSpPr>
          <p:cNvPr id="6" name="Content Placeholder 2"/>
          <p:cNvSpPr txBox="1">
            <a:spLocks/>
          </p:cNvSpPr>
          <p:nvPr/>
        </p:nvSpPr>
        <p:spPr>
          <a:xfrm>
            <a:off x="3962400" y="304800"/>
            <a:ext cx="4953000" cy="1295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PH" sz="2800" b="0" dirty="0" smtClean="0"/>
              <a:t>Models entertain different perspectives (tolerant and pragmatic).</a:t>
            </a:r>
          </a:p>
          <a:p>
            <a:pPr marL="0" indent="0"/>
            <a:endParaRPr lang="en-PH" sz="2800" b="0" dirty="0" smtClean="0"/>
          </a:p>
          <a:p>
            <a:pPr marL="0" indent="0"/>
            <a:endParaRPr lang="en-PH" sz="2800" b="0" dirty="0" smtClean="0"/>
          </a:p>
        </p:txBody>
      </p:sp>
      <p:grpSp>
        <p:nvGrpSpPr>
          <p:cNvPr id="7" name="Group 6"/>
          <p:cNvGrpSpPr/>
          <p:nvPr/>
        </p:nvGrpSpPr>
        <p:grpSpPr>
          <a:xfrm>
            <a:off x="3733800" y="1600200"/>
            <a:ext cx="5252602" cy="1524001"/>
            <a:chOff x="3733800" y="1600200"/>
            <a:chExt cx="5252602" cy="1524001"/>
          </a:xfrm>
        </p:grpSpPr>
        <p:pic>
          <p:nvPicPr>
            <p:cNvPr id="8" name="Picture 4" descr="https://thumbs.dreamstime.com/t/thumbs-up-down-buttons-18421709.jpg"/>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3733800" y="1600200"/>
              <a:ext cx="1524000" cy="152400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5257800" y="1600201"/>
              <a:ext cx="3728602" cy="15240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PH" sz="2800" b="0" dirty="0" smtClean="0"/>
                <a:t>Easily re-interprets and recalibrates  expectations.</a:t>
              </a:r>
            </a:p>
            <a:p>
              <a:pPr marL="0" indent="0"/>
              <a:endParaRPr lang="en-PH" sz="2800" b="0" dirty="0" smtClean="0"/>
            </a:p>
            <a:p>
              <a:pPr marL="0" indent="0"/>
              <a:endParaRPr lang="en-PH" sz="2800" b="0" dirty="0" smtClean="0"/>
            </a:p>
          </p:txBody>
        </p:sp>
      </p:grpSp>
      <p:grpSp>
        <p:nvGrpSpPr>
          <p:cNvPr id="10" name="Group 9"/>
          <p:cNvGrpSpPr/>
          <p:nvPr/>
        </p:nvGrpSpPr>
        <p:grpSpPr>
          <a:xfrm>
            <a:off x="3733800" y="3382297"/>
            <a:ext cx="5252602" cy="1646903"/>
            <a:chOff x="3733800" y="3382297"/>
            <a:chExt cx="5252602" cy="1646903"/>
          </a:xfrm>
        </p:grpSpPr>
        <p:pic>
          <p:nvPicPr>
            <p:cNvPr id="11" name="Picture 6" descr="https://thumbs.dreamstime.com/t/thumbs-up-down-buttons-18421709.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3733800" y="3382298"/>
              <a:ext cx="1524000" cy="1524001"/>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5294671" y="3382297"/>
              <a:ext cx="3691731" cy="1646903"/>
            </a:xfrm>
            <a:prstGeom prst="rect">
              <a:avLst/>
            </a:prstGeom>
            <a:ln>
              <a:noFill/>
            </a:ln>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PH" sz="2800" b="0" dirty="0" smtClean="0"/>
                <a:t>Coming up with simplified goals and easy metrics.</a:t>
              </a:r>
            </a:p>
            <a:p>
              <a:pPr marL="0" indent="0"/>
              <a:endParaRPr lang="en-PH" sz="2800" b="0" dirty="0" smtClean="0"/>
            </a:p>
            <a:p>
              <a:pPr marL="0" indent="0"/>
              <a:endParaRPr lang="en-PH" sz="2800" b="0" dirty="0" smtClean="0"/>
            </a:p>
          </p:txBody>
        </p:sp>
      </p:grpSp>
      <p:pic>
        <p:nvPicPr>
          <p:cNvPr id="1026" name="Picture 2" descr="http://pngimg.com/upload/fox_PNG37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72" y="2133600"/>
            <a:ext cx="4105275"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6805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81600"/>
            <a:ext cx="8839200" cy="548640"/>
          </a:xfrm>
        </p:spPr>
        <p:txBody>
          <a:bodyPr/>
          <a:lstStyle/>
          <a:p>
            <a:pPr algn="r"/>
            <a:r>
              <a:rPr lang="en-PH" dirty="0" smtClean="0"/>
              <a:t>FOXES vs. HEDGEHOGS</a:t>
            </a:r>
            <a:endParaRPr lang="en-PH" dirty="0"/>
          </a:p>
        </p:txBody>
      </p:sp>
      <p:sp>
        <p:nvSpPr>
          <p:cNvPr id="3" name="Content Placeholder 2"/>
          <p:cNvSpPr>
            <a:spLocks noGrp="1"/>
          </p:cNvSpPr>
          <p:nvPr>
            <p:ph idx="1"/>
          </p:nvPr>
        </p:nvSpPr>
        <p:spPr>
          <a:xfrm>
            <a:off x="3962400" y="304800"/>
            <a:ext cx="4953000" cy="1066800"/>
          </a:xfrm>
        </p:spPr>
        <p:txBody>
          <a:bodyPr>
            <a:normAutofit/>
          </a:bodyPr>
          <a:lstStyle/>
          <a:p>
            <a:pPr marL="0" indent="0"/>
            <a:r>
              <a:rPr lang="en-PH" sz="2800" b="0" dirty="0" smtClean="0"/>
              <a:t>Models are unambiguous, decisive and formulaic.</a:t>
            </a:r>
          </a:p>
          <a:p>
            <a:pPr marL="0" indent="0"/>
            <a:endParaRPr lang="en-PH" sz="2800" b="0" dirty="0"/>
          </a:p>
          <a:p>
            <a:pPr marL="0" indent="0"/>
            <a:endParaRPr lang="en-PH" sz="2800" b="0" dirty="0" smtClean="0"/>
          </a:p>
        </p:txBody>
      </p:sp>
      <p:sp>
        <p:nvSpPr>
          <p:cNvPr id="4" name="Subtitle 2"/>
          <p:cNvSpPr txBox="1">
            <a:spLocks/>
          </p:cNvSpPr>
          <p:nvPr/>
        </p:nvSpPr>
        <p:spPr>
          <a:xfrm>
            <a:off x="2438400" y="5638800"/>
            <a:ext cx="6511131" cy="1066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r"/>
            <a:r>
              <a:rPr lang="en-PH" sz="1400" b="0" dirty="0" smtClean="0"/>
              <a:t>ISAIAH BERLIN, PHILIP TETLOCK</a:t>
            </a:r>
          </a:p>
          <a:p>
            <a:pPr algn="r"/>
            <a:r>
              <a:rPr lang="en-PH" sz="1400" b="0" i="1" dirty="0" smtClean="0"/>
              <a:t>Cites Greek poet </a:t>
            </a:r>
            <a:r>
              <a:rPr lang="en-PH" sz="1400" b="0" i="1" dirty="0" err="1" smtClean="0"/>
              <a:t>Achilochus</a:t>
            </a:r>
            <a:endParaRPr lang="en-PH" sz="1400" b="0" i="1" dirty="0" smtClean="0"/>
          </a:p>
          <a:p>
            <a:pPr algn="r"/>
            <a:r>
              <a:rPr lang="en-PH" sz="1400" b="0" i="1" dirty="0" smtClean="0"/>
              <a:t>“The fox knows many things, but the hedgehog knows one big thing.”</a:t>
            </a:r>
            <a:endParaRPr lang="en-PH" sz="1400" b="0" i="1" dirty="0"/>
          </a:p>
        </p:txBody>
      </p:sp>
      <p:pic>
        <p:nvPicPr>
          <p:cNvPr id="2050" name="Picture 2" descr="http://www.caringpets.org/wp-content/uploads/hedgehog-sit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2800350" cy="215265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733800" y="1600200"/>
            <a:ext cx="5215731" cy="1524001"/>
            <a:chOff x="3733800" y="1600200"/>
            <a:chExt cx="5215731" cy="1524001"/>
          </a:xfrm>
        </p:grpSpPr>
        <p:pic>
          <p:nvPicPr>
            <p:cNvPr id="2052" name="Picture 4" descr="https://thumbs.dreamstime.com/t/thumbs-up-down-buttons-18421709.jpg"/>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3733800" y="1600200"/>
              <a:ext cx="1524000" cy="152400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5257800" y="1828800"/>
              <a:ext cx="3691731" cy="1066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PH" sz="2800" b="0" dirty="0" smtClean="0"/>
                <a:t>High-profile, urgent decisions.</a:t>
              </a:r>
            </a:p>
            <a:p>
              <a:pPr marL="0" indent="0"/>
              <a:endParaRPr lang="en-PH" sz="2800" b="0" dirty="0" smtClean="0"/>
            </a:p>
            <a:p>
              <a:pPr marL="0" indent="0"/>
              <a:endParaRPr lang="en-PH" sz="2800" b="0" dirty="0" smtClean="0"/>
            </a:p>
          </p:txBody>
        </p:sp>
      </p:grpSp>
      <p:grpSp>
        <p:nvGrpSpPr>
          <p:cNvPr id="6" name="Group 5"/>
          <p:cNvGrpSpPr/>
          <p:nvPr/>
        </p:nvGrpSpPr>
        <p:grpSpPr>
          <a:xfrm>
            <a:off x="3733800" y="3382298"/>
            <a:ext cx="5252602" cy="1524001"/>
            <a:chOff x="3733800" y="3382298"/>
            <a:chExt cx="5252602" cy="1524001"/>
          </a:xfrm>
        </p:grpSpPr>
        <p:pic>
          <p:nvPicPr>
            <p:cNvPr id="2054" name="Picture 6" descr="https://thumbs.dreamstime.com/t/thumbs-up-down-buttons-18421709.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3733800" y="3382298"/>
              <a:ext cx="1524000" cy="152400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5294671" y="3610898"/>
              <a:ext cx="3691731" cy="1066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PH" sz="2800" b="0" dirty="0" smtClean="0"/>
                <a:t>Responsiveness to “new information”</a:t>
              </a:r>
            </a:p>
            <a:p>
              <a:pPr marL="0" indent="0"/>
              <a:endParaRPr lang="en-PH" sz="2800" b="0" dirty="0" smtClean="0"/>
            </a:p>
            <a:p>
              <a:pPr marL="0" indent="0"/>
              <a:endParaRPr lang="en-PH" sz="2800" b="0" dirty="0" smtClean="0"/>
            </a:p>
          </p:txBody>
        </p:sp>
      </p:grpSp>
    </p:spTree>
    <p:extLst>
      <p:ext uri="{BB962C8B-B14F-4D97-AF65-F5344CB8AC3E}">
        <p14:creationId xmlns:p14="http://schemas.microsoft.com/office/powerpoint/2010/main" val="72756526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81600"/>
            <a:ext cx="8839200" cy="548640"/>
          </a:xfrm>
        </p:spPr>
        <p:txBody>
          <a:bodyPr/>
          <a:lstStyle/>
          <a:p>
            <a:pPr algn="r"/>
            <a:r>
              <a:rPr lang="en-PH" dirty="0" smtClean="0"/>
              <a:t>OBJECTIVES OF RESTRUCTURING MODELS</a:t>
            </a:r>
            <a:endParaRPr lang="en-PH" dirty="0"/>
          </a:p>
        </p:txBody>
      </p:sp>
      <p:sp>
        <p:nvSpPr>
          <p:cNvPr id="3" name="Content Placeholder 2"/>
          <p:cNvSpPr>
            <a:spLocks noGrp="1"/>
          </p:cNvSpPr>
          <p:nvPr>
            <p:ph idx="1"/>
          </p:nvPr>
        </p:nvSpPr>
        <p:spPr>
          <a:xfrm>
            <a:off x="381000" y="304800"/>
            <a:ext cx="8534400" cy="4800600"/>
          </a:xfrm>
        </p:spPr>
        <p:txBody>
          <a:bodyPr>
            <a:normAutofit/>
          </a:bodyPr>
          <a:lstStyle/>
          <a:p>
            <a:pPr marL="514350" indent="-514350">
              <a:buFont typeface="+mj-lt"/>
              <a:buAutoNum type="arabicPeriod"/>
            </a:pPr>
            <a:r>
              <a:rPr lang="en-PH" sz="2800" b="0" dirty="0" smtClean="0"/>
              <a:t>To allow for balanced visualization of causation as well as prediction.</a:t>
            </a:r>
          </a:p>
          <a:p>
            <a:pPr marL="514350" indent="-514350">
              <a:buFont typeface="+mj-lt"/>
              <a:buAutoNum type="arabicPeriod"/>
            </a:pPr>
            <a:r>
              <a:rPr lang="en-PH" sz="2800" b="0" dirty="0" smtClean="0"/>
              <a:t>To allow for therapists to quickly decide what to do during assessment and treatment without falling into linear thinking.</a:t>
            </a:r>
          </a:p>
          <a:p>
            <a:pPr marL="514350" indent="-514350">
              <a:buFont typeface="+mj-lt"/>
              <a:buAutoNum type="arabicPeriod"/>
            </a:pPr>
            <a:r>
              <a:rPr lang="en-PH" sz="2800" b="0" dirty="0" smtClean="0"/>
              <a:t>To provide a more organized view on the conceptual relationship of existent models.</a:t>
            </a:r>
            <a:endParaRPr lang="en-PH" sz="2800" dirty="0" smtClean="0"/>
          </a:p>
          <a:p>
            <a:pPr marL="514350" indent="-514350">
              <a:buFont typeface="+mj-lt"/>
              <a:buAutoNum type="arabicPeriod"/>
            </a:pPr>
            <a:r>
              <a:rPr lang="en-PH" sz="2800" b="0" dirty="0" smtClean="0"/>
              <a:t>To offer a more comprehensive view of speech-language and communication areas while using a simple visual.</a:t>
            </a:r>
          </a:p>
        </p:txBody>
      </p:sp>
      <p:sp>
        <p:nvSpPr>
          <p:cNvPr id="4" name="Subtitle 2"/>
          <p:cNvSpPr txBox="1">
            <a:spLocks/>
          </p:cNvSpPr>
          <p:nvPr/>
        </p:nvSpPr>
        <p:spPr>
          <a:xfrm>
            <a:off x="2438400" y="5638800"/>
            <a:ext cx="6511131" cy="1066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r"/>
            <a:r>
              <a:rPr lang="en-PH" sz="1400" b="0" dirty="0" smtClean="0"/>
              <a:t>THE NINE PLANES</a:t>
            </a:r>
            <a:endParaRPr lang="en-PH" sz="1400" b="0" dirty="0"/>
          </a:p>
        </p:txBody>
      </p:sp>
    </p:spTree>
    <p:extLst>
      <p:ext uri="{BB962C8B-B14F-4D97-AF65-F5344CB8AC3E}">
        <p14:creationId xmlns:p14="http://schemas.microsoft.com/office/powerpoint/2010/main" val="387796366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81600"/>
            <a:ext cx="8839200" cy="548640"/>
          </a:xfrm>
        </p:spPr>
        <p:txBody>
          <a:bodyPr/>
          <a:lstStyle/>
          <a:p>
            <a:pPr algn="r"/>
            <a:r>
              <a:rPr lang="en-PH" dirty="0" smtClean="0"/>
              <a:t>THE NINE PLANES</a:t>
            </a:r>
            <a:endParaRPr lang="en-PH" dirty="0"/>
          </a:p>
        </p:txBody>
      </p:sp>
      <p:sp>
        <p:nvSpPr>
          <p:cNvPr id="4" name="Subtitle 2"/>
          <p:cNvSpPr txBox="1">
            <a:spLocks/>
          </p:cNvSpPr>
          <p:nvPr/>
        </p:nvSpPr>
        <p:spPr>
          <a:xfrm>
            <a:off x="2438400" y="5638800"/>
            <a:ext cx="6511131" cy="1066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r"/>
            <a:r>
              <a:rPr lang="en-PH" sz="1400" b="0" dirty="0" smtClean="0"/>
              <a:t>JEAN CHRISTINE VELA, CSP-PASP</a:t>
            </a:r>
            <a:endParaRPr lang="en-PH" sz="1400" b="0" dirty="0"/>
          </a:p>
        </p:txBody>
      </p:sp>
      <p:pic>
        <p:nvPicPr>
          <p:cNvPr id="3076" name="Picture 4" descr="http://i.marketingprofs.com/assets/images/articles/lg/140430-Red-fox-and-hedgehog-lg.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791200" y="2698333"/>
            <a:ext cx="33528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9050"/>
            <a:ext cx="6826955" cy="6698950"/>
          </a:xfrm>
          <a:prstGeom prst="rect">
            <a:avLst/>
          </a:prstGeom>
        </p:spPr>
      </p:pic>
    </p:spTree>
    <p:extLst>
      <p:ext uri="{BB962C8B-B14F-4D97-AF65-F5344CB8AC3E}">
        <p14:creationId xmlns:p14="http://schemas.microsoft.com/office/powerpoint/2010/main" val="74535761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SAMPLE APPLICATION 1</a:t>
            </a:r>
            <a:endParaRPr lang="en-PH" dirty="0"/>
          </a:p>
        </p:txBody>
      </p:sp>
      <p:sp>
        <p:nvSpPr>
          <p:cNvPr id="3" name="Text Placeholder 2"/>
          <p:cNvSpPr>
            <a:spLocks noGrp="1"/>
          </p:cNvSpPr>
          <p:nvPr>
            <p:ph type="body" idx="1"/>
          </p:nvPr>
        </p:nvSpPr>
        <p:spPr/>
        <p:txBody>
          <a:bodyPr/>
          <a:lstStyle/>
          <a:p>
            <a:r>
              <a:rPr lang="en-PH" dirty="0" smtClean="0"/>
              <a:t>VOCABULARY AND BASIC CONCEPTS</a:t>
            </a:r>
            <a:endParaRPr lang="en-PH" dirty="0"/>
          </a:p>
        </p:txBody>
      </p:sp>
      <p:pic>
        <p:nvPicPr>
          <p:cNvPr id="4" name="Picture 4" descr="http://i.marketingprofs.com/assets/images/articles/lg/140430-Red-fox-and-hedgehog-lg.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19203266">
            <a:off x="562361" y="1120362"/>
            <a:ext cx="33528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00694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81600"/>
            <a:ext cx="8839200" cy="548640"/>
          </a:xfrm>
        </p:spPr>
        <p:txBody>
          <a:bodyPr/>
          <a:lstStyle/>
          <a:p>
            <a:pPr algn="r"/>
            <a:r>
              <a:rPr lang="en-PH" dirty="0" smtClean="0"/>
              <a:t>THE NINE PLANES</a:t>
            </a:r>
            <a:endParaRPr lang="en-PH" dirty="0"/>
          </a:p>
        </p:txBody>
      </p:sp>
      <p:sp>
        <p:nvSpPr>
          <p:cNvPr id="4" name="Subtitle 2"/>
          <p:cNvSpPr txBox="1">
            <a:spLocks/>
          </p:cNvSpPr>
          <p:nvPr/>
        </p:nvSpPr>
        <p:spPr>
          <a:xfrm>
            <a:off x="2438400" y="5638800"/>
            <a:ext cx="6511131" cy="1066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r"/>
            <a:r>
              <a:rPr lang="en-PH" sz="1400" b="0" dirty="0" smtClean="0"/>
              <a:t>Sample Application 1:  Vocabulary</a:t>
            </a:r>
          </a:p>
          <a:p>
            <a:pPr algn="r"/>
            <a:r>
              <a:rPr lang="en-PH" sz="1400" b="0" dirty="0" smtClean="0"/>
              <a:t>JEAN CHRISTINE VELA, CSP-PASP</a:t>
            </a:r>
            <a:endParaRPr lang="en-PH" sz="1400" b="0" dirty="0"/>
          </a:p>
        </p:txBody>
      </p:sp>
      <p:pic>
        <p:nvPicPr>
          <p:cNvPr id="3076" name="Picture 4" descr="http://i.marketingprofs.com/assets/images/articles/lg/140430-Red-fox-and-hedgehog-lg.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791200" y="2698333"/>
            <a:ext cx="33528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23" y="159050"/>
            <a:ext cx="6930579" cy="6698950"/>
          </a:xfrm>
          <a:prstGeom prst="rect">
            <a:avLst/>
          </a:prstGeom>
        </p:spPr>
      </p:pic>
    </p:spTree>
    <p:extLst>
      <p:ext uri="{BB962C8B-B14F-4D97-AF65-F5344CB8AC3E}">
        <p14:creationId xmlns:p14="http://schemas.microsoft.com/office/powerpoint/2010/main" val="168619774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81600"/>
            <a:ext cx="8839200" cy="548640"/>
          </a:xfrm>
        </p:spPr>
        <p:txBody>
          <a:bodyPr/>
          <a:lstStyle/>
          <a:p>
            <a:pPr algn="r"/>
            <a:r>
              <a:rPr lang="en-PH" dirty="0" smtClean="0"/>
              <a:t>THE NINE PLANES</a:t>
            </a:r>
            <a:endParaRPr lang="en-PH" dirty="0"/>
          </a:p>
        </p:txBody>
      </p:sp>
      <p:sp>
        <p:nvSpPr>
          <p:cNvPr id="4" name="Subtitle 2"/>
          <p:cNvSpPr txBox="1">
            <a:spLocks/>
          </p:cNvSpPr>
          <p:nvPr/>
        </p:nvSpPr>
        <p:spPr>
          <a:xfrm>
            <a:off x="2438400" y="5638800"/>
            <a:ext cx="6511131" cy="10668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r"/>
            <a:r>
              <a:rPr lang="en-PH" sz="1400" b="0" dirty="0" smtClean="0"/>
              <a:t>Sample Application 1:  Vocabulary</a:t>
            </a:r>
          </a:p>
          <a:p>
            <a:pPr algn="r"/>
            <a:r>
              <a:rPr lang="en-PH" sz="1400" b="0" dirty="0" smtClean="0"/>
              <a:t>JEAN CHRISTINE VELA, CSP-PASP</a:t>
            </a:r>
            <a:endParaRPr lang="en-PH" sz="1400" b="0" dirty="0"/>
          </a:p>
        </p:txBody>
      </p:sp>
      <p:sp>
        <p:nvSpPr>
          <p:cNvPr id="26" name="TextBox 25"/>
          <p:cNvSpPr txBox="1"/>
          <p:nvPr/>
        </p:nvSpPr>
        <p:spPr>
          <a:xfrm>
            <a:off x="5818239" y="338138"/>
            <a:ext cx="3131292" cy="2308324"/>
          </a:xfrm>
          <a:prstGeom prst="rect">
            <a:avLst/>
          </a:prstGeom>
          <a:noFill/>
        </p:spPr>
        <p:txBody>
          <a:bodyPr wrap="square" rtlCol="0">
            <a:spAutoFit/>
          </a:bodyPr>
          <a:lstStyle/>
          <a:p>
            <a:r>
              <a:rPr lang="en-PH" b="1" dirty="0" smtClean="0"/>
              <a:t>SAMPLE PROBLEM 1</a:t>
            </a:r>
          </a:p>
          <a:p>
            <a:r>
              <a:rPr lang="en-PH" b="1" dirty="0" smtClean="0"/>
              <a:t>(Assessment)</a:t>
            </a:r>
            <a:endParaRPr lang="en-PH" b="1" dirty="0"/>
          </a:p>
          <a:p>
            <a:endParaRPr lang="en-PH" dirty="0"/>
          </a:p>
          <a:p>
            <a:r>
              <a:rPr lang="en-PH" dirty="0" smtClean="0"/>
              <a:t>Client has been given enough exposure to the word “apple” during meals but still could not point them in pictures.</a:t>
            </a:r>
            <a:endParaRPr lang="en-PH"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0085"/>
            <a:ext cx="6826955" cy="6698950"/>
          </a:xfrm>
          <a:prstGeom prst="rect">
            <a:avLst/>
          </a:prstGeom>
        </p:spPr>
      </p:pic>
    </p:spTree>
    <p:extLst>
      <p:ext uri="{BB962C8B-B14F-4D97-AF65-F5344CB8AC3E}">
        <p14:creationId xmlns:p14="http://schemas.microsoft.com/office/powerpoint/2010/main" val="245681540"/>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651</TotalTime>
  <Words>676</Words>
  <Application>Microsoft Office PowerPoint</Application>
  <PresentationFormat>On-screen Show (4:3)</PresentationFormat>
  <Paragraphs>94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Angles</vt:lpstr>
      <vt:lpstr>NINE PLANES: Restructuring Models for Improving Clinical Judgment and Decision-Making</vt:lpstr>
      <vt:lpstr>Model thinking</vt:lpstr>
      <vt:lpstr>FOXES vs. HEDGEHOGS</vt:lpstr>
      <vt:lpstr>FOXES vs. HEDGEHOGS</vt:lpstr>
      <vt:lpstr>OBJECTIVES OF RESTRUCTURING MODELS</vt:lpstr>
      <vt:lpstr>THE NINE PLANES</vt:lpstr>
      <vt:lpstr>SAMPLE APPLICATION 1</vt:lpstr>
      <vt:lpstr>THE NINE PLANES</vt:lpstr>
      <vt:lpstr>THE NINE PLANES</vt:lpstr>
      <vt:lpstr>THE NINE PLANES</vt:lpstr>
      <vt:lpstr>SAMPLE APPLICATION 2</vt:lpstr>
      <vt:lpstr>THE NINE PLANES</vt:lpstr>
      <vt:lpstr>THE NINE PLANES</vt:lpstr>
      <vt:lpstr>THE NINE PLANES</vt:lpstr>
      <vt:lpstr>SAMPLE APPLICATION 3</vt:lpstr>
      <vt:lpstr>THE NINE PLANES</vt:lpstr>
      <vt:lpstr>THE NINE PLANES</vt:lpstr>
      <vt:lpstr>THE NINE PLANES</vt:lpstr>
      <vt:lpstr>“All models are wrong  but some are useful.”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NINE PLANES: Restructuring Models for Improving Clinical Judgment and Decision-Making</dc:title>
  <dc:creator>Jean Christine Vela</dc:creator>
  <cp:lastModifiedBy>Jean</cp:lastModifiedBy>
  <cp:revision>41</cp:revision>
  <dcterms:created xsi:type="dcterms:W3CDTF">2006-08-16T00:00:00Z</dcterms:created>
  <dcterms:modified xsi:type="dcterms:W3CDTF">2016-07-20T09:18:27Z</dcterms:modified>
</cp:coreProperties>
</file>